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2"/>
  </p:notesMasterIdLst>
  <p:sldIdLst>
    <p:sldId id="256" r:id="rId2"/>
    <p:sldId id="280" r:id="rId3"/>
    <p:sldId id="319" r:id="rId4"/>
    <p:sldId id="312" r:id="rId5"/>
    <p:sldId id="313" r:id="rId6"/>
    <p:sldId id="298" r:id="rId7"/>
    <p:sldId id="321" r:id="rId8"/>
    <p:sldId id="320" r:id="rId9"/>
    <p:sldId id="322" r:id="rId10"/>
    <p:sldId id="323" r:id="rId11"/>
    <p:sldId id="324" r:id="rId12"/>
    <p:sldId id="325" r:id="rId13"/>
    <p:sldId id="332" r:id="rId14"/>
    <p:sldId id="330" r:id="rId15"/>
    <p:sldId id="335" r:id="rId16"/>
    <p:sldId id="331" r:id="rId17"/>
    <p:sldId id="329" r:id="rId18"/>
    <p:sldId id="333" r:id="rId19"/>
    <p:sldId id="334"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2B7"/>
    <a:srgbClr val="2A00B7"/>
    <a:srgbClr val="00B718"/>
    <a:srgbClr val="003FB7"/>
    <a:srgbClr val="5D9A5E"/>
    <a:srgbClr val="E48D00"/>
    <a:srgbClr val="E45F00"/>
    <a:srgbClr val="E40800"/>
    <a:srgbClr val="8D00B7"/>
    <a:srgbClr val="9C7D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603" autoAdjust="0"/>
    <p:restoredTop sz="86918" autoAdjust="0"/>
  </p:normalViewPr>
  <p:slideViewPr>
    <p:cSldViewPr>
      <p:cViewPr varScale="1">
        <p:scale>
          <a:sx n="106" d="100"/>
          <a:sy n="106" d="100"/>
        </p:scale>
        <p:origin x="-952" y="-104"/>
      </p:cViewPr>
      <p:guideLst>
        <p:guide orient="horz" pos="2160"/>
        <p:guide pos="49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29153-70C6-4959-A563-056F9CDD9CFD}" type="datetimeFigureOut">
              <a:rPr lang="en-US" smtClean="0"/>
              <a:pPr/>
              <a:t>11/30/11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F76C6-88D2-40F7-AC03-D190F241B54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612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 welcome.</a:t>
            </a:r>
            <a:r>
              <a:rPr lang="en-US" baseline="0" dirty="0" smtClean="0"/>
              <a:t> Say the full name, Global Water and Public Health Brigades. Introduce yourself and Collin. Remind them that this is an informational introduction and to be sure to write down any questions that they may have so we can discuss them later</a:t>
            </a:r>
            <a:endParaRPr lang="en-US" dirty="0" smtClean="0"/>
          </a:p>
        </p:txBody>
      </p:sp>
      <p:sp>
        <p:nvSpPr>
          <p:cNvPr id="4" name="Slide Number Placeholder 3"/>
          <p:cNvSpPr>
            <a:spLocks noGrp="1"/>
          </p:cNvSpPr>
          <p:nvPr>
            <p:ph type="sldNum" sz="quarter" idx="10"/>
          </p:nvPr>
        </p:nvSpPr>
        <p:spPr/>
        <p:txBody>
          <a:bodyPr/>
          <a:lstStyle/>
          <a:p>
            <a:fld id="{C88F76C6-88D2-40F7-AC03-D190F241B5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F76C6-88D2-40F7-AC03-D190F241B5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8F76C6-88D2-40F7-AC03-D190F241B5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92C33-4BDB-4A1E-B051-DFC260ED40E1}" type="datetime1">
              <a:rPr lang="en-US" smtClean="0"/>
              <a:pPr/>
              <a:t>11/30/11</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471DA-EDB7-44D9-8487-8249CBB2086E}" type="datetime1">
              <a:rPr lang="en-US" smtClean="0"/>
              <a:pPr/>
              <a:t>11/30/11</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pic>
        <p:nvPicPr>
          <p:cNvPr id="8" name="Picture 7"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EA9EE-A673-4E21-BCF2-C61CC4B622FB}" type="datetime1">
              <a:rPr lang="en-US" smtClean="0"/>
              <a:pPr/>
              <a:t>11/30/11</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pic>
        <p:nvPicPr>
          <p:cNvPr id="8" name="Picture 7"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13" name="Picture 12" descr="Landscape Header w Globe copy.jpg"/>
          <p:cNvPicPr>
            <a:picLocks noChangeAspect="1"/>
          </p:cNvPicPr>
          <p:nvPr userDrawn="1"/>
        </p:nvPicPr>
        <p:blipFill>
          <a:blip r:embed="rId2" cstate="email"/>
          <a:stretch>
            <a:fillRect/>
          </a:stretch>
        </p:blipFill>
        <p:spPr>
          <a:xfrm>
            <a:off x="0" y="0"/>
            <a:ext cx="9144000" cy="85400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C971E-ACDB-49D7-BA89-71ABAA435A5E}" type="datetime1">
              <a:rPr lang="en-US" smtClean="0"/>
              <a:pPr/>
              <a:t>11/30/11</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pic>
        <p:nvPicPr>
          <p:cNvPr id="17" name="Picture 16" descr="Business PNG.png"/>
          <p:cNvPicPr>
            <a:picLocks noChangeAspect="1"/>
          </p:cNvPicPr>
          <p:nvPr userDrawn="1"/>
        </p:nvPicPr>
        <p:blipFill>
          <a:blip r:embed="rId3"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20025-304F-4170-9AFF-5C0DB6B0FA4F}" type="datetime1">
              <a:rPr lang="en-US" smtClean="0"/>
              <a:pPr/>
              <a:t>11/30/11</a:t>
            </a:fld>
            <a:endParaRPr lang="en-US"/>
          </a:p>
        </p:txBody>
      </p:sp>
      <p:sp>
        <p:nvSpPr>
          <p:cNvPr id="5" name="Footer Placeholder 4"/>
          <p:cNvSpPr>
            <a:spLocks noGrp="1"/>
          </p:cNvSpPr>
          <p:nvPr>
            <p:ph type="ftr" sz="quarter" idx="11"/>
          </p:nvPr>
        </p:nvSpPr>
        <p:spPr/>
        <p:txBody>
          <a:bodyPr/>
          <a:lstStyle/>
          <a:p>
            <a:r>
              <a:rPr lang="en-US" smtClean="0"/>
              <a:t>Global Brigades, Inc Copyright 2009</a:t>
            </a:r>
            <a:endParaRPr lang="en-US"/>
          </a:p>
        </p:txBody>
      </p:sp>
      <p:sp>
        <p:nvSpPr>
          <p:cNvPr id="6" name="Slide Number Placeholder 5"/>
          <p:cNvSpPr>
            <a:spLocks noGrp="1"/>
          </p:cNvSpPr>
          <p:nvPr>
            <p:ph type="sldNum" sz="quarter" idx="12"/>
          </p:nvPr>
        </p:nvSpPr>
        <p:spPr/>
        <p:txBody>
          <a:bodyPr/>
          <a:lstStyle/>
          <a:p>
            <a:fld id="{19F4F8DF-62B3-43EA-BB35-EC9380189002}" type="slidenum">
              <a:rPr lang="en-US" smtClean="0"/>
              <a:pPr/>
              <a:t>‹#›</a:t>
            </a:fld>
            <a:endParaRPr lang="en-US"/>
          </a:p>
        </p:txBody>
      </p:sp>
      <p:pic>
        <p:nvPicPr>
          <p:cNvPr id="12" name="Picture 11"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ABD59-99F8-449B-9A77-FB711455D202}" type="datetime1">
              <a:rPr lang="en-US" smtClean="0"/>
              <a:pPr/>
              <a:t>11/30/11</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pic>
        <p:nvPicPr>
          <p:cNvPr id="9" name="Picture 8"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97AA5-2844-40F6-B119-75769964B51F}" type="datetime1">
              <a:rPr lang="en-US" smtClean="0"/>
              <a:pPr/>
              <a:t>11/30/11</a:t>
            </a:fld>
            <a:endParaRPr lang="en-US"/>
          </a:p>
        </p:txBody>
      </p:sp>
      <p:sp>
        <p:nvSpPr>
          <p:cNvPr id="8" name="Footer Placeholder 7"/>
          <p:cNvSpPr>
            <a:spLocks noGrp="1"/>
          </p:cNvSpPr>
          <p:nvPr>
            <p:ph type="ftr" sz="quarter" idx="11"/>
          </p:nvPr>
        </p:nvSpPr>
        <p:spPr/>
        <p:txBody>
          <a:bodyPr/>
          <a:lstStyle/>
          <a:p>
            <a:r>
              <a:rPr lang="en-US" smtClean="0"/>
              <a:t>Global Brigades, Inc Copyright 2009</a:t>
            </a:r>
            <a:endParaRPr lang="en-US"/>
          </a:p>
        </p:txBody>
      </p:sp>
      <p:sp>
        <p:nvSpPr>
          <p:cNvPr id="9" name="Slide Number Placeholder 8"/>
          <p:cNvSpPr>
            <a:spLocks noGrp="1"/>
          </p:cNvSpPr>
          <p:nvPr>
            <p:ph type="sldNum" sz="quarter" idx="12"/>
          </p:nvPr>
        </p:nvSpPr>
        <p:spPr/>
        <p:txBody>
          <a:bodyPr/>
          <a:lstStyle/>
          <a:p>
            <a:fld id="{19F4F8DF-62B3-43EA-BB35-EC9380189002}" type="slidenum">
              <a:rPr lang="en-US" smtClean="0"/>
              <a:pPr/>
              <a:t>‹#›</a:t>
            </a:fld>
            <a:endParaRPr lang="en-US"/>
          </a:p>
        </p:txBody>
      </p:sp>
      <p:pic>
        <p:nvPicPr>
          <p:cNvPr id="11" name="Picture 10"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3A72D-E852-4AB2-9BC9-AE6F6BE6ED9F}" type="datetime1">
              <a:rPr lang="en-US" smtClean="0"/>
              <a:pPr/>
              <a:t>11/30/11</a:t>
            </a:fld>
            <a:endParaRPr lang="en-US"/>
          </a:p>
        </p:txBody>
      </p:sp>
      <p:sp>
        <p:nvSpPr>
          <p:cNvPr id="4" name="Footer Placeholder 3"/>
          <p:cNvSpPr>
            <a:spLocks noGrp="1"/>
          </p:cNvSpPr>
          <p:nvPr>
            <p:ph type="ftr" sz="quarter" idx="11"/>
          </p:nvPr>
        </p:nvSpPr>
        <p:spPr/>
        <p:txBody>
          <a:bodyPr/>
          <a:lstStyle/>
          <a:p>
            <a:r>
              <a:rPr lang="en-US" smtClean="0"/>
              <a:t>Global Brigades, Inc Copyright 2009</a:t>
            </a:r>
            <a:endParaRPr lang="en-US"/>
          </a:p>
        </p:txBody>
      </p:sp>
      <p:sp>
        <p:nvSpPr>
          <p:cNvPr id="5" name="Slide Number Placeholder 4"/>
          <p:cNvSpPr>
            <a:spLocks noGrp="1"/>
          </p:cNvSpPr>
          <p:nvPr>
            <p:ph type="sldNum" sz="quarter" idx="12"/>
          </p:nvPr>
        </p:nvSpPr>
        <p:spPr/>
        <p:txBody>
          <a:bodyPr/>
          <a:lstStyle/>
          <a:p>
            <a:fld id="{19F4F8DF-62B3-43EA-BB35-EC9380189002}" type="slidenum">
              <a:rPr lang="en-US" smtClean="0"/>
              <a:pPr/>
              <a:t>‹#›</a:t>
            </a:fld>
            <a:endParaRPr lang="en-US"/>
          </a:p>
        </p:txBody>
      </p:sp>
      <p:pic>
        <p:nvPicPr>
          <p:cNvPr id="7" name="Picture 6"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E7AEC-797F-4B7C-9A9A-D5ECAD45E3A8}" type="datetime1">
              <a:rPr lang="en-US" smtClean="0"/>
              <a:pPr/>
              <a:t>11/30/11</a:t>
            </a:fld>
            <a:endParaRPr lang="en-US"/>
          </a:p>
        </p:txBody>
      </p:sp>
      <p:sp>
        <p:nvSpPr>
          <p:cNvPr id="3" name="Footer Placeholder 2"/>
          <p:cNvSpPr>
            <a:spLocks noGrp="1"/>
          </p:cNvSpPr>
          <p:nvPr>
            <p:ph type="ftr" sz="quarter" idx="11"/>
          </p:nvPr>
        </p:nvSpPr>
        <p:spPr/>
        <p:txBody>
          <a:bodyPr/>
          <a:lstStyle/>
          <a:p>
            <a:r>
              <a:rPr lang="en-US" smtClean="0"/>
              <a:t>Global Brigades, Inc Copyright 2009</a:t>
            </a:r>
            <a:endParaRPr lang="en-US"/>
          </a:p>
        </p:txBody>
      </p:sp>
      <p:sp>
        <p:nvSpPr>
          <p:cNvPr id="4" name="Slide Number Placeholder 3"/>
          <p:cNvSpPr>
            <a:spLocks noGrp="1"/>
          </p:cNvSpPr>
          <p:nvPr>
            <p:ph type="sldNum" sz="quarter" idx="12"/>
          </p:nvPr>
        </p:nvSpPr>
        <p:spPr/>
        <p:txBody>
          <a:bodyPr/>
          <a:lstStyle/>
          <a:p>
            <a:fld id="{19F4F8DF-62B3-43EA-BB35-EC9380189002}" type="slidenum">
              <a:rPr lang="en-US" smtClean="0"/>
              <a:pPr/>
              <a:t>‹#›</a:t>
            </a:fld>
            <a:endParaRPr lang="en-US"/>
          </a:p>
        </p:txBody>
      </p:sp>
      <p:pic>
        <p:nvPicPr>
          <p:cNvPr id="6" name="Picture 5"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4107B-DCBC-49ED-B152-3B4FC8E3E62D}" type="datetime1">
              <a:rPr lang="en-US" smtClean="0"/>
              <a:pPr/>
              <a:t>11/30/11</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pic>
        <p:nvPicPr>
          <p:cNvPr id="9" name="Picture 8"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C36DB-1D95-4D4B-8A77-4DF01DFD5046}" type="datetime1">
              <a:rPr lang="en-US" smtClean="0"/>
              <a:pPr/>
              <a:t>11/30/11</a:t>
            </a:fld>
            <a:endParaRPr lang="en-US"/>
          </a:p>
        </p:txBody>
      </p:sp>
      <p:sp>
        <p:nvSpPr>
          <p:cNvPr id="6" name="Footer Placeholder 5"/>
          <p:cNvSpPr>
            <a:spLocks noGrp="1"/>
          </p:cNvSpPr>
          <p:nvPr>
            <p:ph type="ftr" sz="quarter" idx="11"/>
          </p:nvPr>
        </p:nvSpPr>
        <p:spPr/>
        <p:txBody>
          <a:bodyPr/>
          <a:lstStyle/>
          <a:p>
            <a:r>
              <a:rPr lang="en-US" smtClean="0"/>
              <a:t>Global Brigades, Inc Copyright 2009</a:t>
            </a:r>
            <a:endParaRPr lang="en-US"/>
          </a:p>
        </p:txBody>
      </p:sp>
      <p:sp>
        <p:nvSpPr>
          <p:cNvPr id="7" name="Slide Number Placeholder 6"/>
          <p:cNvSpPr>
            <a:spLocks noGrp="1"/>
          </p:cNvSpPr>
          <p:nvPr>
            <p:ph type="sldNum" sz="quarter" idx="12"/>
          </p:nvPr>
        </p:nvSpPr>
        <p:spPr/>
        <p:txBody>
          <a:bodyPr/>
          <a:lstStyle/>
          <a:p>
            <a:fld id="{19F4F8DF-62B3-43EA-BB35-EC9380189002}" type="slidenum">
              <a:rPr lang="en-US" smtClean="0"/>
              <a:pPr/>
              <a:t>‹#›</a:t>
            </a:fld>
            <a:endParaRPr lang="en-US"/>
          </a:p>
        </p:txBody>
      </p:sp>
      <p:pic>
        <p:nvPicPr>
          <p:cNvPr id="9" name="Picture 8" descr="Business PNG.png"/>
          <p:cNvPicPr>
            <a:picLocks noChangeAspect="1"/>
          </p:cNvPicPr>
          <p:nvPr userDrawn="1"/>
        </p:nvPicPr>
        <p:blipFill>
          <a:blip r:embed="rId2" cstate="print"/>
          <a:stretch>
            <a:fillRect/>
          </a:stretch>
        </p:blipFill>
        <p:spPr>
          <a:xfrm>
            <a:off x="7418696" y="-122159"/>
            <a:ext cx="1905000" cy="960359"/>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5FE58-B7F8-4E6A-B8CF-6E171DB8831A}" type="datetime1">
              <a:rPr lang="en-US" smtClean="0"/>
              <a:pPr/>
              <a:t>11/30/11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Global Brigades, Inc Copyright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F8DF-62B3-43EA-BB35-EC93801890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llin.abbott@globalbrigades.org" TargetMode="Externa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globalbrigades.wikidot.com/gwb:faqs" TargetMode="External"/><Relationship Id="rId4" Type="http://schemas.openxmlformats.org/officeDocument/2006/relationships/hyperlink" Target="http://globalbrigades.wikidot.com/phb:about"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GB Logo 2010_med res.jpg"/>
          <p:cNvPicPr>
            <a:picLocks noChangeAspect="1"/>
          </p:cNvPicPr>
          <p:nvPr/>
        </p:nvPicPr>
        <p:blipFill>
          <a:blip r:embed="rId3" cstate="print"/>
          <a:srcRect t="2018"/>
          <a:stretch>
            <a:fillRect/>
          </a:stretch>
        </p:blipFill>
        <p:spPr>
          <a:xfrm>
            <a:off x="7268008" y="6019800"/>
            <a:ext cx="1757588" cy="739973"/>
          </a:xfrm>
          <a:prstGeom prst="rect">
            <a:avLst/>
          </a:prstGeom>
        </p:spPr>
      </p:pic>
      <p:pic>
        <p:nvPicPr>
          <p:cNvPr id="9" name="Picture 8" descr="Globe w Tag - Honduras Landscape copy.jpg"/>
          <p:cNvPicPr>
            <a:picLocks noChangeAspect="1"/>
          </p:cNvPicPr>
          <p:nvPr/>
        </p:nvPicPr>
        <p:blipFill>
          <a:blip r:embed="rId4" cstate="email"/>
          <a:stretch>
            <a:fillRect/>
          </a:stretch>
        </p:blipFill>
        <p:spPr>
          <a:xfrm>
            <a:off x="1136861" y="381000"/>
            <a:ext cx="4959139" cy="5029200"/>
          </a:xfrm>
          <a:prstGeom prst="rect">
            <a:avLst/>
          </a:prstGeom>
        </p:spPr>
      </p:pic>
      <p:sp>
        <p:nvSpPr>
          <p:cNvPr id="8" name="TextBox 7"/>
          <p:cNvSpPr txBox="1"/>
          <p:nvPr/>
        </p:nvSpPr>
        <p:spPr>
          <a:xfrm>
            <a:off x="4337875" y="3987225"/>
            <a:ext cx="3749744" cy="1446550"/>
          </a:xfrm>
          <a:prstGeom prst="rect">
            <a:avLst/>
          </a:prstGeom>
          <a:noFill/>
        </p:spPr>
        <p:txBody>
          <a:bodyPr wrap="none" rtlCol="0">
            <a:spAutoFit/>
          </a:bodyPr>
          <a:lstStyle/>
          <a:p>
            <a:r>
              <a:rPr lang="en-US" sz="3200" b="1" dirty="0" smtClean="0">
                <a:solidFill>
                  <a:srgbClr val="2F2F2F"/>
                </a:solidFill>
              </a:rPr>
              <a:t>GWPHB@IU</a:t>
            </a:r>
          </a:p>
          <a:p>
            <a:r>
              <a:rPr lang="en-US" sz="3200" b="1" dirty="0" smtClean="0">
                <a:solidFill>
                  <a:srgbClr val="2F2F2F"/>
                </a:solidFill>
              </a:rPr>
              <a:t>Information Meeting</a:t>
            </a:r>
          </a:p>
          <a:p>
            <a:r>
              <a:rPr lang="en-US" sz="2400" dirty="0" smtClean="0">
                <a:solidFill>
                  <a:srgbClr val="2F2F2F"/>
                </a:solidFill>
              </a:rPr>
              <a:t>November 16, 2011</a:t>
            </a:r>
            <a:endParaRPr lang="en-US" sz="2400" dirty="0">
              <a:solidFill>
                <a:srgbClr val="2F2F2F"/>
              </a:solidFill>
            </a:endParaRPr>
          </a:p>
        </p:txBody>
      </p:sp>
      <p:pic>
        <p:nvPicPr>
          <p:cNvPr id="10" name="Picture 9" descr="Program Names_final"/>
          <p:cNvPicPr/>
          <p:nvPr/>
        </p:nvPicPr>
        <p:blipFill>
          <a:blip r:embed="rId5"/>
          <a:srcRect l="5875" t="12500" r="12746"/>
          <a:stretch>
            <a:fillRect/>
          </a:stretch>
        </p:blipFill>
        <p:spPr bwMode="auto">
          <a:xfrm rot="10800000">
            <a:off x="174676" y="6283583"/>
            <a:ext cx="7086600" cy="436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4740400" cy="738664"/>
          </a:xfrm>
          <a:prstGeom prst="rect">
            <a:avLst/>
          </a:prstGeom>
          <a:noFill/>
        </p:spPr>
        <p:txBody>
          <a:bodyPr wrap="none" rtlCol="0">
            <a:spAutoFit/>
          </a:bodyPr>
          <a:lstStyle/>
          <a:p>
            <a:r>
              <a:rPr lang="en-US" sz="4200" b="1" dirty="0" smtClean="0">
                <a:solidFill>
                  <a:schemeClr val="bg1"/>
                </a:solidFill>
              </a:rPr>
              <a:t>ONE WEEK BRIGADE</a:t>
            </a:r>
            <a:endParaRPr lang="en-US" sz="4200" b="1" dirty="0">
              <a:solidFill>
                <a:schemeClr val="bg1"/>
              </a:solidFill>
            </a:endParaRPr>
          </a:p>
        </p:txBody>
      </p:sp>
      <p:sp>
        <p:nvSpPr>
          <p:cNvPr id="20" name="Rounded Rectangle 19"/>
          <p:cNvSpPr/>
          <p:nvPr/>
        </p:nvSpPr>
        <p:spPr>
          <a:xfrm>
            <a:off x="318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21" name="Rounded Rectangle 20"/>
          <p:cNvSpPr/>
          <p:nvPr/>
        </p:nvSpPr>
        <p:spPr>
          <a:xfrm>
            <a:off x="1538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22" name="Rounded Rectangle 21"/>
          <p:cNvSpPr/>
          <p:nvPr/>
        </p:nvSpPr>
        <p:spPr>
          <a:xfrm>
            <a:off x="2757268" y="6096000"/>
            <a:ext cx="1143000" cy="228600"/>
          </a:xfrm>
          <a:prstGeom prst="roundRect">
            <a:avLst/>
          </a:prstGeom>
          <a:solidFill>
            <a:srgbClr val="E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23" name="Rounded Rectangle 22"/>
          <p:cNvSpPr/>
          <p:nvPr/>
        </p:nvSpPr>
        <p:spPr>
          <a:xfrm>
            <a:off x="39764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24" name="Rounded Rectangle 23"/>
          <p:cNvSpPr/>
          <p:nvPr/>
        </p:nvSpPr>
        <p:spPr>
          <a:xfrm>
            <a:off x="51956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25" name="Rounded Rectangle 24"/>
          <p:cNvSpPr/>
          <p:nvPr/>
        </p:nvSpPr>
        <p:spPr>
          <a:xfrm>
            <a:off x="6414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26" name="Rounded Rectangle 25"/>
          <p:cNvSpPr/>
          <p:nvPr/>
        </p:nvSpPr>
        <p:spPr>
          <a:xfrm>
            <a:off x="7634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sp>
        <p:nvSpPr>
          <p:cNvPr id="27" name="Rounded Rectangle 26"/>
          <p:cNvSpPr/>
          <p:nvPr/>
        </p:nvSpPr>
        <p:spPr>
          <a:xfrm>
            <a:off x="762000" y="644600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eco-stoves</a:t>
            </a:r>
            <a:endParaRPr lang="en-US" sz="1300" b="1" dirty="0">
              <a:solidFill>
                <a:schemeClr val="tx1"/>
              </a:solidFill>
            </a:endParaRPr>
          </a:p>
        </p:txBody>
      </p:sp>
      <p:sp>
        <p:nvSpPr>
          <p:cNvPr id="28" name="Rounded Rectangle 27"/>
          <p:cNvSpPr/>
          <p:nvPr/>
        </p:nvSpPr>
        <p:spPr>
          <a:xfrm>
            <a:off x="2209800" y="644729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latrines</a:t>
            </a:r>
            <a:endParaRPr lang="en-US" sz="1300" b="1" dirty="0">
              <a:solidFill>
                <a:schemeClr val="tx1"/>
              </a:solidFill>
            </a:endParaRPr>
          </a:p>
        </p:txBody>
      </p:sp>
      <p:sp>
        <p:nvSpPr>
          <p:cNvPr id="29" name="Rounded Rectangle 28"/>
          <p:cNvSpPr/>
          <p:nvPr/>
        </p:nvSpPr>
        <p:spPr>
          <a:xfrm>
            <a:off x="3505200" y="6369804"/>
            <a:ext cx="1524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water storage</a:t>
            </a:r>
            <a:endParaRPr lang="en-US" sz="1300" b="1" dirty="0">
              <a:solidFill>
                <a:schemeClr val="tx1"/>
              </a:solidFill>
            </a:endParaRPr>
          </a:p>
        </p:txBody>
      </p:sp>
      <p:sp>
        <p:nvSpPr>
          <p:cNvPr id="30" name="Rounded Rectangle 29"/>
          <p:cNvSpPr/>
          <p:nvPr/>
        </p:nvSpPr>
        <p:spPr>
          <a:xfrm>
            <a:off x="51054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concrete floors</a:t>
            </a:r>
            <a:endParaRPr lang="en-US" sz="1300" b="1" dirty="0">
              <a:solidFill>
                <a:schemeClr val="tx1"/>
              </a:solidFill>
            </a:endParaRPr>
          </a:p>
        </p:txBody>
      </p:sp>
      <p:cxnSp>
        <p:nvCxnSpPr>
          <p:cNvPr id="33" name="Straight Connector 32"/>
          <p:cNvCxnSpPr/>
          <p:nvPr/>
        </p:nvCxnSpPr>
        <p:spPr>
          <a:xfrm>
            <a:off x="761226" y="6705600"/>
            <a:ext cx="1097280" cy="1588"/>
          </a:xfrm>
          <a:prstGeom prst="line">
            <a:avLst/>
          </a:prstGeom>
          <a:ln w="38100">
            <a:solidFill>
              <a:srgbClr val="E45F00"/>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57200" y="1828800"/>
            <a:ext cx="8534400" cy="3222723"/>
            <a:chOff x="464755" y="2111276"/>
            <a:chExt cx="8534400" cy="3222723"/>
          </a:xfrm>
        </p:grpSpPr>
        <p:pic>
          <p:nvPicPr>
            <p:cNvPr id="36" name="Picture 35" descr="Slide 7 - Introduction.jpg"/>
            <p:cNvPicPr>
              <a:picLocks noChangeAspect="1"/>
            </p:cNvPicPr>
            <p:nvPr/>
          </p:nvPicPr>
          <p:blipFill>
            <a:blip r:embed="rId3" cstate="screen"/>
            <a:stretch>
              <a:fillRect/>
            </a:stretch>
          </p:blipFill>
          <p:spPr>
            <a:xfrm>
              <a:off x="464755" y="2209801"/>
              <a:ext cx="4036912" cy="3124198"/>
            </a:xfrm>
            <a:prstGeom prst="rect">
              <a:avLst/>
            </a:prstGeom>
          </p:spPr>
        </p:pic>
        <p:sp>
          <p:nvSpPr>
            <p:cNvPr id="37" name="TextBox 36"/>
            <p:cNvSpPr txBox="1"/>
            <p:nvPr/>
          </p:nvSpPr>
          <p:spPr>
            <a:xfrm>
              <a:off x="4724400" y="2111276"/>
              <a:ext cx="4274755" cy="3046988"/>
            </a:xfrm>
            <a:prstGeom prst="rect">
              <a:avLst/>
            </a:prstGeom>
            <a:noFill/>
            <a:ln>
              <a:noFill/>
            </a:ln>
          </p:spPr>
          <p:txBody>
            <a:bodyPr wrap="square" rtlCol="0">
              <a:spAutoFit/>
            </a:bodyPr>
            <a:lstStyle/>
            <a:p>
              <a:r>
                <a:rPr lang="en-US" sz="2400" dirty="0" smtClean="0">
                  <a:solidFill>
                    <a:srgbClr val="2F2F2F"/>
                  </a:solidFill>
                </a:rPr>
                <a:t>Eco-stoves with chimneys limit the carbon and smoke that fills the home with harmful smoke and pollutants that cause many of the family’s respiratory illnesses. The eco-stoves also burn much more efficiently, limiting deforestation.</a:t>
              </a:r>
            </a:p>
          </p:txBody>
        </p:sp>
      </p:grpSp>
      <p:sp>
        <p:nvSpPr>
          <p:cNvPr id="38" name="Rounded Rectangle 37"/>
          <p:cNvSpPr/>
          <p:nvPr/>
        </p:nvSpPr>
        <p:spPr>
          <a:xfrm>
            <a:off x="68580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education</a:t>
            </a:r>
            <a:endParaRPr lang="en-US" sz="1300" b="1" dirty="0">
              <a:solidFill>
                <a:schemeClr val="tx1"/>
              </a:solidFill>
            </a:endParaRPr>
          </a:p>
        </p:txBody>
      </p:sp>
      <p:pic>
        <p:nvPicPr>
          <p:cNvPr id="19" name="Picture 18"/>
          <p:cNvPicPr>
            <a:picLocks noChangeAspect="1"/>
          </p:cNvPicPr>
          <p:nvPr/>
        </p:nvPicPr>
        <p:blipFill>
          <a:blip r:embed="rId4"/>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301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 name="Picture 34" descr="Slide 7 - Introduction.jpg"/>
          <p:cNvPicPr>
            <a:picLocks noChangeAspect="1"/>
          </p:cNvPicPr>
          <p:nvPr/>
        </p:nvPicPr>
        <p:blipFill>
          <a:blip r:embed="rId3" cstate="screen"/>
          <a:stretch>
            <a:fillRect/>
          </a:stretch>
        </p:blipFill>
        <p:spPr>
          <a:xfrm>
            <a:off x="457200" y="1905000"/>
            <a:ext cx="4036913" cy="3124199"/>
          </a:xfrm>
          <a:prstGeom prst="rect">
            <a:avLst/>
          </a:prstGeom>
        </p:spPr>
      </p:pic>
      <p:sp>
        <p:nvSpPr>
          <p:cNvPr id="32" name="TextBox 31"/>
          <p:cNvSpPr txBox="1"/>
          <p:nvPr/>
        </p:nvSpPr>
        <p:spPr>
          <a:xfrm>
            <a:off x="4716845" y="1828800"/>
            <a:ext cx="4274755" cy="2308324"/>
          </a:xfrm>
          <a:prstGeom prst="rect">
            <a:avLst/>
          </a:prstGeom>
          <a:noFill/>
          <a:ln>
            <a:noFill/>
          </a:ln>
        </p:spPr>
        <p:txBody>
          <a:bodyPr wrap="square" rtlCol="0">
            <a:spAutoFit/>
          </a:bodyPr>
          <a:lstStyle/>
          <a:p>
            <a:r>
              <a:rPr lang="en-US" sz="2400" dirty="0" smtClean="0">
                <a:solidFill>
                  <a:srgbClr val="2F2F2F"/>
                </a:solidFill>
              </a:rPr>
              <a:t>Many preventive diseases are caused by unsanitary and unorganized waste disposal.  Latrines provide a convenient and inexpensive solution near the home.  </a:t>
            </a:r>
          </a:p>
        </p:txBody>
      </p:sp>
      <p:sp>
        <p:nvSpPr>
          <p:cNvPr id="6" name="TextBox 5"/>
          <p:cNvSpPr txBox="1"/>
          <p:nvPr/>
        </p:nvSpPr>
        <p:spPr>
          <a:xfrm>
            <a:off x="457200" y="228600"/>
            <a:ext cx="4740400" cy="738664"/>
          </a:xfrm>
          <a:prstGeom prst="rect">
            <a:avLst/>
          </a:prstGeom>
          <a:noFill/>
        </p:spPr>
        <p:txBody>
          <a:bodyPr wrap="none" rtlCol="0">
            <a:spAutoFit/>
          </a:bodyPr>
          <a:lstStyle/>
          <a:p>
            <a:r>
              <a:rPr lang="en-US" sz="4200" b="1" dirty="0" smtClean="0">
                <a:solidFill>
                  <a:schemeClr val="bg1"/>
                </a:solidFill>
              </a:rPr>
              <a:t>ONE WEEK BRIGADE</a:t>
            </a:r>
            <a:endParaRPr lang="en-US" sz="4200" b="1" dirty="0">
              <a:solidFill>
                <a:schemeClr val="bg1"/>
              </a:solidFill>
            </a:endParaRPr>
          </a:p>
        </p:txBody>
      </p:sp>
      <p:sp>
        <p:nvSpPr>
          <p:cNvPr id="20" name="Rounded Rectangle 19"/>
          <p:cNvSpPr/>
          <p:nvPr/>
        </p:nvSpPr>
        <p:spPr>
          <a:xfrm>
            <a:off x="318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21" name="Rounded Rectangle 20"/>
          <p:cNvSpPr/>
          <p:nvPr/>
        </p:nvSpPr>
        <p:spPr>
          <a:xfrm>
            <a:off x="1538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22" name="Rounded Rectangle 21"/>
          <p:cNvSpPr/>
          <p:nvPr/>
        </p:nvSpPr>
        <p:spPr>
          <a:xfrm>
            <a:off x="2757268" y="6096000"/>
            <a:ext cx="1143000" cy="228600"/>
          </a:xfrm>
          <a:prstGeom prst="roundRect">
            <a:avLst/>
          </a:prstGeom>
          <a:solidFill>
            <a:srgbClr val="E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23" name="Rounded Rectangle 22"/>
          <p:cNvSpPr/>
          <p:nvPr/>
        </p:nvSpPr>
        <p:spPr>
          <a:xfrm>
            <a:off x="39764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24" name="Rounded Rectangle 23"/>
          <p:cNvSpPr/>
          <p:nvPr/>
        </p:nvSpPr>
        <p:spPr>
          <a:xfrm>
            <a:off x="51956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25" name="Rounded Rectangle 24"/>
          <p:cNvSpPr/>
          <p:nvPr/>
        </p:nvSpPr>
        <p:spPr>
          <a:xfrm>
            <a:off x="6414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26" name="Rounded Rectangle 25"/>
          <p:cNvSpPr/>
          <p:nvPr/>
        </p:nvSpPr>
        <p:spPr>
          <a:xfrm>
            <a:off x="7634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sp>
        <p:nvSpPr>
          <p:cNvPr id="18" name="TextBox 17"/>
          <p:cNvSpPr txBox="1"/>
          <p:nvPr/>
        </p:nvSpPr>
        <p:spPr>
          <a:xfrm>
            <a:off x="7841045" y="2514600"/>
            <a:ext cx="4648200" cy="461665"/>
          </a:xfrm>
          <a:prstGeom prst="rect">
            <a:avLst/>
          </a:prstGeom>
          <a:noFill/>
          <a:ln>
            <a:noFill/>
          </a:ln>
        </p:spPr>
        <p:txBody>
          <a:bodyPr wrap="square" rtlCol="0">
            <a:spAutoFit/>
          </a:bodyPr>
          <a:lstStyle/>
          <a:p>
            <a:endParaRPr lang="en-US" sz="2400" dirty="0" smtClean="0">
              <a:solidFill>
                <a:srgbClr val="2F2F2F"/>
              </a:solidFill>
            </a:endParaRPr>
          </a:p>
        </p:txBody>
      </p:sp>
      <p:sp>
        <p:nvSpPr>
          <p:cNvPr id="36" name="Rounded Rectangle 35"/>
          <p:cNvSpPr/>
          <p:nvPr/>
        </p:nvSpPr>
        <p:spPr>
          <a:xfrm>
            <a:off x="762000" y="644600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eco-stoves</a:t>
            </a:r>
            <a:endParaRPr lang="en-US" sz="1300" b="1" dirty="0">
              <a:solidFill>
                <a:schemeClr val="tx1"/>
              </a:solidFill>
            </a:endParaRPr>
          </a:p>
        </p:txBody>
      </p:sp>
      <p:sp>
        <p:nvSpPr>
          <p:cNvPr id="37" name="Rounded Rectangle 36"/>
          <p:cNvSpPr/>
          <p:nvPr/>
        </p:nvSpPr>
        <p:spPr>
          <a:xfrm>
            <a:off x="2209800" y="644729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latrines</a:t>
            </a:r>
            <a:endParaRPr lang="en-US" sz="1300" b="1" dirty="0">
              <a:solidFill>
                <a:schemeClr val="tx1"/>
              </a:solidFill>
            </a:endParaRPr>
          </a:p>
        </p:txBody>
      </p:sp>
      <p:sp>
        <p:nvSpPr>
          <p:cNvPr id="38" name="Rounded Rectangle 37"/>
          <p:cNvSpPr/>
          <p:nvPr/>
        </p:nvSpPr>
        <p:spPr>
          <a:xfrm>
            <a:off x="3505200" y="6369804"/>
            <a:ext cx="1524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water storage</a:t>
            </a:r>
            <a:endParaRPr lang="en-US" sz="1300" b="1" dirty="0">
              <a:solidFill>
                <a:schemeClr val="tx1"/>
              </a:solidFill>
            </a:endParaRPr>
          </a:p>
        </p:txBody>
      </p:sp>
      <p:sp>
        <p:nvSpPr>
          <p:cNvPr id="39" name="Rounded Rectangle 38"/>
          <p:cNvSpPr/>
          <p:nvPr/>
        </p:nvSpPr>
        <p:spPr>
          <a:xfrm>
            <a:off x="51054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concrete floors</a:t>
            </a:r>
            <a:endParaRPr lang="en-US" sz="1300" b="1" dirty="0">
              <a:solidFill>
                <a:schemeClr val="tx1"/>
              </a:solidFill>
            </a:endParaRPr>
          </a:p>
        </p:txBody>
      </p:sp>
      <p:cxnSp>
        <p:nvCxnSpPr>
          <p:cNvPr id="40" name="Straight Connector 39"/>
          <p:cNvCxnSpPr/>
          <p:nvPr/>
        </p:nvCxnSpPr>
        <p:spPr>
          <a:xfrm>
            <a:off x="2179320" y="6705600"/>
            <a:ext cx="1097280" cy="1588"/>
          </a:xfrm>
          <a:prstGeom prst="line">
            <a:avLst/>
          </a:prstGeom>
          <a:ln w="38100">
            <a:solidFill>
              <a:srgbClr val="E45F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68580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education</a:t>
            </a:r>
            <a:endParaRPr lang="en-US" sz="1300" b="1" dirty="0">
              <a:solidFill>
                <a:schemeClr val="tx1"/>
              </a:solidFill>
            </a:endParaRPr>
          </a:p>
        </p:txBody>
      </p:sp>
      <p:pic>
        <p:nvPicPr>
          <p:cNvPr id="19" name="Picture 18"/>
          <p:cNvPicPr>
            <a:picLocks noChangeAspect="1"/>
          </p:cNvPicPr>
          <p:nvPr/>
        </p:nvPicPr>
        <p:blipFill>
          <a:blip r:embed="rId4"/>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759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 name="Picture 33" descr="Slide 7 - Introduction.jpg"/>
          <p:cNvPicPr>
            <a:picLocks noChangeAspect="1"/>
          </p:cNvPicPr>
          <p:nvPr/>
        </p:nvPicPr>
        <p:blipFill>
          <a:blip r:embed="rId3" cstate="screen"/>
          <a:stretch>
            <a:fillRect/>
          </a:stretch>
        </p:blipFill>
        <p:spPr>
          <a:xfrm>
            <a:off x="457200" y="1905000"/>
            <a:ext cx="4036914" cy="3124199"/>
          </a:xfrm>
          <a:prstGeom prst="rect">
            <a:avLst/>
          </a:prstGeom>
        </p:spPr>
      </p:pic>
      <p:sp>
        <p:nvSpPr>
          <p:cNvPr id="6" name="TextBox 5"/>
          <p:cNvSpPr txBox="1"/>
          <p:nvPr/>
        </p:nvSpPr>
        <p:spPr>
          <a:xfrm>
            <a:off x="457200" y="228600"/>
            <a:ext cx="4740400" cy="738664"/>
          </a:xfrm>
          <a:prstGeom prst="rect">
            <a:avLst/>
          </a:prstGeom>
          <a:noFill/>
        </p:spPr>
        <p:txBody>
          <a:bodyPr wrap="none" rtlCol="0">
            <a:spAutoFit/>
          </a:bodyPr>
          <a:lstStyle/>
          <a:p>
            <a:r>
              <a:rPr lang="en-US" sz="4200" b="1" dirty="0" smtClean="0">
                <a:solidFill>
                  <a:schemeClr val="bg1"/>
                </a:solidFill>
              </a:rPr>
              <a:t>ONE WEEK BRIGADE</a:t>
            </a:r>
            <a:endParaRPr lang="en-US" sz="4200" b="1" dirty="0">
              <a:solidFill>
                <a:schemeClr val="bg1"/>
              </a:solidFill>
            </a:endParaRPr>
          </a:p>
        </p:txBody>
      </p:sp>
      <p:sp>
        <p:nvSpPr>
          <p:cNvPr id="20" name="Rounded Rectangle 19"/>
          <p:cNvSpPr/>
          <p:nvPr/>
        </p:nvSpPr>
        <p:spPr>
          <a:xfrm>
            <a:off x="318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21" name="Rounded Rectangle 20"/>
          <p:cNvSpPr/>
          <p:nvPr/>
        </p:nvSpPr>
        <p:spPr>
          <a:xfrm>
            <a:off x="1538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22" name="Rounded Rectangle 21"/>
          <p:cNvSpPr/>
          <p:nvPr/>
        </p:nvSpPr>
        <p:spPr>
          <a:xfrm>
            <a:off x="2757268" y="6096000"/>
            <a:ext cx="1143000" cy="228600"/>
          </a:xfrm>
          <a:prstGeom prst="roundRect">
            <a:avLst/>
          </a:prstGeom>
          <a:solidFill>
            <a:srgbClr val="E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23" name="Rounded Rectangle 22"/>
          <p:cNvSpPr/>
          <p:nvPr/>
        </p:nvSpPr>
        <p:spPr>
          <a:xfrm>
            <a:off x="39764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24" name="Rounded Rectangle 23"/>
          <p:cNvSpPr/>
          <p:nvPr/>
        </p:nvSpPr>
        <p:spPr>
          <a:xfrm>
            <a:off x="51956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25" name="Rounded Rectangle 24"/>
          <p:cNvSpPr/>
          <p:nvPr/>
        </p:nvSpPr>
        <p:spPr>
          <a:xfrm>
            <a:off x="6414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26" name="Rounded Rectangle 25"/>
          <p:cNvSpPr/>
          <p:nvPr/>
        </p:nvSpPr>
        <p:spPr>
          <a:xfrm>
            <a:off x="7634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sp>
        <p:nvSpPr>
          <p:cNvPr id="17" name="TextBox 16"/>
          <p:cNvSpPr txBox="1"/>
          <p:nvPr/>
        </p:nvSpPr>
        <p:spPr>
          <a:xfrm>
            <a:off x="4495800" y="3635276"/>
            <a:ext cx="4648200" cy="461665"/>
          </a:xfrm>
          <a:prstGeom prst="rect">
            <a:avLst/>
          </a:prstGeom>
          <a:noFill/>
          <a:ln>
            <a:noFill/>
          </a:ln>
        </p:spPr>
        <p:txBody>
          <a:bodyPr wrap="square" rtlCol="0">
            <a:spAutoFit/>
          </a:bodyPr>
          <a:lstStyle/>
          <a:p>
            <a:endParaRPr lang="en-US" sz="2400" dirty="0" smtClean="0">
              <a:solidFill>
                <a:srgbClr val="2F2F2F"/>
              </a:solidFill>
            </a:endParaRPr>
          </a:p>
        </p:txBody>
      </p:sp>
      <p:sp>
        <p:nvSpPr>
          <p:cNvPr id="32" name="TextBox 31"/>
          <p:cNvSpPr txBox="1"/>
          <p:nvPr/>
        </p:nvSpPr>
        <p:spPr>
          <a:xfrm>
            <a:off x="4716845" y="1828800"/>
            <a:ext cx="4274755" cy="3046988"/>
          </a:xfrm>
          <a:prstGeom prst="rect">
            <a:avLst/>
          </a:prstGeom>
          <a:noFill/>
          <a:ln>
            <a:noFill/>
          </a:ln>
        </p:spPr>
        <p:txBody>
          <a:bodyPr wrap="square" rtlCol="0">
            <a:spAutoFit/>
          </a:bodyPr>
          <a:lstStyle/>
          <a:p>
            <a:r>
              <a:rPr lang="en-US" sz="2400" dirty="0" smtClean="0">
                <a:solidFill>
                  <a:srgbClr val="2F2F2F"/>
                </a:solidFill>
              </a:rPr>
              <a:t>Often homes in rural villages do not have a clean and secure place to store water.  Water “</a:t>
            </a:r>
            <a:r>
              <a:rPr lang="en-US" sz="2400" dirty="0" err="1" smtClean="0">
                <a:solidFill>
                  <a:srgbClr val="2F2F2F"/>
                </a:solidFill>
              </a:rPr>
              <a:t>pilas</a:t>
            </a:r>
            <a:r>
              <a:rPr lang="en-US" sz="2400" dirty="0" smtClean="0">
                <a:solidFill>
                  <a:srgbClr val="2F2F2F"/>
                </a:solidFill>
              </a:rPr>
              <a:t>” allow for a convenient and sanitary storage unit saving families hundreds of hours per year walking long distances to a water source.</a:t>
            </a:r>
          </a:p>
        </p:txBody>
      </p:sp>
      <p:sp>
        <p:nvSpPr>
          <p:cNvPr id="35" name="Rounded Rectangle 34"/>
          <p:cNvSpPr/>
          <p:nvPr/>
        </p:nvSpPr>
        <p:spPr>
          <a:xfrm>
            <a:off x="762000" y="644600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eco-stoves</a:t>
            </a:r>
            <a:endParaRPr lang="en-US" sz="1300" b="1" dirty="0">
              <a:solidFill>
                <a:schemeClr val="tx1"/>
              </a:solidFill>
            </a:endParaRPr>
          </a:p>
        </p:txBody>
      </p:sp>
      <p:sp>
        <p:nvSpPr>
          <p:cNvPr id="36" name="Rounded Rectangle 35"/>
          <p:cNvSpPr/>
          <p:nvPr/>
        </p:nvSpPr>
        <p:spPr>
          <a:xfrm>
            <a:off x="2209800" y="644729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latrines</a:t>
            </a:r>
            <a:endParaRPr lang="en-US" sz="1300" b="1" dirty="0">
              <a:solidFill>
                <a:schemeClr val="tx1"/>
              </a:solidFill>
            </a:endParaRPr>
          </a:p>
        </p:txBody>
      </p:sp>
      <p:sp>
        <p:nvSpPr>
          <p:cNvPr id="37" name="Rounded Rectangle 36"/>
          <p:cNvSpPr/>
          <p:nvPr/>
        </p:nvSpPr>
        <p:spPr>
          <a:xfrm>
            <a:off x="3505200" y="6369804"/>
            <a:ext cx="1524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water storage</a:t>
            </a:r>
            <a:endParaRPr lang="en-US" sz="1300" b="1" dirty="0">
              <a:solidFill>
                <a:schemeClr val="tx1"/>
              </a:solidFill>
            </a:endParaRPr>
          </a:p>
        </p:txBody>
      </p:sp>
      <p:sp>
        <p:nvSpPr>
          <p:cNvPr id="38" name="Rounded Rectangle 37"/>
          <p:cNvSpPr/>
          <p:nvPr/>
        </p:nvSpPr>
        <p:spPr>
          <a:xfrm>
            <a:off x="51054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concrete floors</a:t>
            </a:r>
            <a:endParaRPr lang="en-US" sz="1300" b="1" dirty="0">
              <a:solidFill>
                <a:schemeClr val="tx1"/>
              </a:solidFill>
            </a:endParaRPr>
          </a:p>
        </p:txBody>
      </p:sp>
      <p:cxnSp>
        <p:nvCxnSpPr>
          <p:cNvPr id="39" name="Straight Connector 38"/>
          <p:cNvCxnSpPr/>
          <p:nvPr/>
        </p:nvCxnSpPr>
        <p:spPr>
          <a:xfrm>
            <a:off x="3704094" y="6705600"/>
            <a:ext cx="1097280" cy="1588"/>
          </a:xfrm>
          <a:prstGeom prst="line">
            <a:avLst/>
          </a:prstGeom>
          <a:ln w="38100">
            <a:solidFill>
              <a:srgbClr val="E45F00"/>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8580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education</a:t>
            </a:r>
            <a:endParaRPr lang="en-US" sz="1300" b="1" dirty="0">
              <a:solidFill>
                <a:schemeClr val="tx1"/>
              </a:solidFill>
            </a:endParaRPr>
          </a:p>
        </p:txBody>
      </p:sp>
      <p:pic>
        <p:nvPicPr>
          <p:cNvPr id="19" name="Picture 18"/>
          <p:cNvPicPr>
            <a:picLocks noChangeAspect="1"/>
          </p:cNvPicPr>
          <p:nvPr/>
        </p:nvPicPr>
        <p:blipFill>
          <a:blip r:embed="rId4"/>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947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Rounded Rectangle 19"/>
          <p:cNvSpPr/>
          <p:nvPr/>
        </p:nvSpPr>
        <p:spPr>
          <a:xfrm>
            <a:off x="318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21" name="Rounded Rectangle 20"/>
          <p:cNvSpPr/>
          <p:nvPr/>
        </p:nvSpPr>
        <p:spPr>
          <a:xfrm>
            <a:off x="1538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22" name="Rounded Rectangle 21"/>
          <p:cNvSpPr/>
          <p:nvPr/>
        </p:nvSpPr>
        <p:spPr>
          <a:xfrm>
            <a:off x="2757268" y="6096000"/>
            <a:ext cx="1143000" cy="228600"/>
          </a:xfrm>
          <a:prstGeom prst="roundRect">
            <a:avLst/>
          </a:prstGeom>
          <a:solidFill>
            <a:srgbClr val="E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23" name="Rounded Rectangle 22"/>
          <p:cNvSpPr/>
          <p:nvPr/>
        </p:nvSpPr>
        <p:spPr>
          <a:xfrm>
            <a:off x="39764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24" name="Rounded Rectangle 23"/>
          <p:cNvSpPr/>
          <p:nvPr/>
        </p:nvSpPr>
        <p:spPr>
          <a:xfrm>
            <a:off x="51956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25" name="Rounded Rectangle 24"/>
          <p:cNvSpPr/>
          <p:nvPr/>
        </p:nvSpPr>
        <p:spPr>
          <a:xfrm>
            <a:off x="64148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26" name="Rounded Rectangle 25"/>
          <p:cNvSpPr/>
          <p:nvPr/>
        </p:nvSpPr>
        <p:spPr>
          <a:xfrm>
            <a:off x="7634068" y="6096000"/>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pic>
        <p:nvPicPr>
          <p:cNvPr id="15" name="Picture 14" descr="Slide 7 - Introduction.jpg"/>
          <p:cNvPicPr>
            <a:picLocks noChangeAspect="1"/>
          </p:cNvPicPr>
          <p:nvPr/>
        </p:nvPicPr>
        <p:blipFill>
          <a:blip r:embed="rId3" cstate="screen"/>
          <a:stretch>
            <a:fillRect/>
          </a:stretch>
        </p:blipFill>
        <p:spPr>
          <a:xfrm>
            <a:off x="457200" y="1981200"/>
            <a:ext cx="4036914" cy="3124200"/>
          </a:xfrm>
          <a:prstGeom prst="rect">
            <a:avLst/>
          </a:prstGeom>
        </p:spPr>
      </p:pic>
      <p:sp>
        <p:nvSpPr>
          <p:cNvPr id="17" name="TextBox 16"/>
          <p:cNvSpPr txBox="1"/>
          <p:nvPr/>
        </p:nvSpPr>
        <p:spPr>
          <a:xfrm>
            <a:off x="4716845" y="1828800"/>
            <a:ext cx="4274755" cy="1569660"/>
          </a:xfrm>
          <a:prstGeom prst="rect">
            <a:avLst/>
          </a:prstGeom>
          <a:noFill/>
          <a:ln>
            <a:noFill/>
          </a:ln>
        </p:spPr>
        <p:txBody>
          <a:bodyPr wrap="square" rtlCol="0">
            <a:spAutoFit/>
          </a:bodyPr>
          <a:lstStyle/>
          <a:p>
            <a:r>
              <a:rPr lang="en-US" sz="2400" dirty="0" smtClean="0">
                <a:solidFill>
                  <a:srgbClr val="2F2F2F"/>
                </a:solidFill>
              </a:rPr>
              <a:t>Many pathogens and illnesses, including </a:t>
            </a:r>
            <a:r>
              <a:rPr lang="en-US" sz="2400" dirty="0" err="1" smtClean="0">
                <a:solidFill>
                  <a:srgbClr val="2F2F2F"/>
                </a:solidFill>
              </a:rPr>
              <a:t>Chagas</a:t>
            </a:r>
            <a:r>
              <a:rPr lang="en-US" sz="2400" dirty="0" smtClean="0">
                <a:solidFill>
                  <a:srgbClr val="2F2F2F"/>
                </a:solidFill>
              </a:rPr>
              <a:t> disease, can easily be prevented by the installation of concrete floors.</a:t>
            </a:r>
          </a:p>
        </p:txBody>
      </p:sp>
      <p:sp>
        <p:nvSpPr>
          <p:cNvPr id="18" name="Rounded Rectangle 17"/>
          <p:cNvSpPr/>
          <p:nvPr/>
        </p:nvSpPr>
        <p:spPr>
          <a:xfrm>
            <a:off x="762000" y="644600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eco-stoves</a:t>
            </a:r>
            <a:endParaRPr lang="en-US" sz="1300" b="1" dirty="0">
              <a:solidFill>
                <a:schemeClr val="tx1"/>
              </a:solidFill>
            </a:endParaRPr>
          </a:p>
        </p:txBody>
      </p:sp>
      <p:sp>
        <p:nvSpPr>
          <p:cNvPr id="19" name="Rounded Rectangle 18"/>
          <p:cNvSpPr/>
          <p:nvPr/>
        </p:nvSpPr>
        <p:spPr>
          <a:xfrm>
            <a:off x="2209800" y="6447294"/>
            <a:ext cx="11430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latrines</a:t>
            </a:r>
            <a:endParaRPr lang="en-US" sz="1300" b="1" dirty="0">
              <a:solidFill>
                <a:schemeClr val="tx1"/>
              </a:solidFill>
            </a:endParaRPr>
          </a:p>
        </p:txBody>
      </p:sp>
      <p:sp>
        <p:nvSpPr>
          <p:cNvPr id="31" name="Rounded Rectangle 30"/>
          <p:cNvSpPr/>
          <p:nvPr/>
        </p:nvSpPr>
        <p:spPr>
          <a:xfrm>
            <a:off x="3505200" y="6369804"/>
            <a:ext cx="1524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water storage</a:t>
            </a:r>
            <a:endParaRPr lang="en-US" sz="1300" b="1" dirty="0">
              <a:solidFill>
                <a:schemeClr val="tx1"/>
              </a:solidFill>
            </a:endParaRPr>
          </a:p>
        </p:txBody>
      </p:sp>
      <p:sp>
        <p:nvSpPr>
          <p:cNvPr id="32" name="Rounded Rectangle 31"/>
          <p:cNvSpPr/>
          <p:nvPr/>
        </p:nvSpPr>
        <p:spPr>
          <a:xfrm>
            <a:off x="51054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concrete floors</a:t>
            </a:r>
            <a:endParaRPr lang="en-US" sz="1300" b="1" dirty="0">
              <a:solidFill>
                <a:schemeClr val="tx1"/>
              </a:solidFill>
            </a:endParaRPr>
          </a:p>
        </p:txBody>
      </p:sp>
      <p:cxnSp>
        <p:nvCxnSpPr>
          <p:cNvPr id="34" name="Straight Connector 33"/>
          <p:cNvCxnSpPr/>
          <p:nvPr/>
        </p:nvCxnSpPr>
        <p:spPr>
          <a:xfrm>
            <a:off x="5471418" y="6705600"/>
            <a:ext cx="1097280" cy="1588"/>
          </a:xfrm>
          <a:prstGeom prst="line">
            <a:avLst/>
          </a:prstGeom>
          <a:ln w="38100">
            <a:solidFill>
              <a:srgbClr val="E45F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858000" y="6477000"/>
            <a:ext cx="18288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education</a:t>
            </a:r>
            <a:endParaRPr lang="en-US" sz="1300" b="1" dirty="0">
              <a:solidFill>
                <a:schemeClr val="tx1"/>
              </a:solidFill>
            </a:endParaRPr>
          </a:p>
        </p:txBody>
      </p:sp>
      <p:sp>
        <p:nvSpPr>
          <p:cNvPr id="27" name="TextBox 26"/>
          <p:cNvSpPr txBox="1"/>
          <p:nvPr/>
        </p:nvSpPr>
        <p:spPr>
          <a:xfrm>
            <a:off x="457200" y="228600"/>
            <a:ext cx="4740400" cy="738664"/>
          </a:xfrm>
          <a:prstGeom prst="rect">
            <a:avLst/>
          </a:prstGeom>
          <a:noFill/>
        </p:spPr>
        <p:txBody>
          <a:bodyPr wrap="none" rtlCol="0">
            <a:spAutoFit/>
          </a:bodyPr>
          <a:lstStyle/>
          <a:p>
            <a:r>
              <a:rPr lang="en-US" sz="4200" b="1" dirty="0" smtClean="0">
                <a:solidFill>
                  <a:schemeClr val="bg1"/>
                </a:solidFill>
              </a:rPr>
              <a:t>ONE WEEK BRIGADE</a:t>
            </a:r>
            <a:endParaRPr lang="en-US" sz="4200" b="1" dirty="0">
              <a:solidFill>
                <a:schemeClr val="bg1"/>
              </a:solidFill>
            </a:endParaRPr>
          </a:p>
        </p:txBody>
      </p:sp>
      <p:pic>
        <p:nvPicPr>
          <p:cNvPr id="28" name="Picture 27"/>
          <p:cNvPicPr>
            <a:picLocks noChangeAspect="1"/>
          </p:cNvPicPr>
          <p:nvPr/>
        </p:nvPicPr>
        <p:blipFill>
          <a:blip r:embed="rId4"/>
          <a:stretch>
            <a:fillRect/>
          </a:stretch>
        </p:blipFill>
        <p:spPr>
          <a:xfrm>
            <a:off x="7543800" y="762000"/>
            <a:ext cx="1600200" cy="914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6945155" cy="738664"/>
          </a:xfrm>
          <a:prstGeom prst="rect">
            <a:avLst/>
          </a:prstGeom>
          <a:noFill/>
        </p:spPr>
        <p:txBody>
          <a:bodyPr wrap="none" rtlCol="0">
            <a:spAutoFit/>
          </a:bodyPr>
          <a:lstStyle/>
          <a:p>
            <a:r>
              <a:rPr lang="en-US" sz="4200" b="1" dirty="0" smtClean="0">
                <a:solidFill>
                  <a:schemeClr val="bg1"/>
                </a:solidFill>
              </a:rPr>
              <a:t>Logistics and Practical Matters</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sp>
        <p:nvSpPr>
          <p:cNvPr id="5" name="TextBox 4"/>
          <p:cNvSpPr txBox="1"/>
          <p:nvPr/>
        </p:nvSpPr>
        <p:spPr>
          <a:xfrm>
            <a:off x="152400" y="1219200"/>
            <a:ext cx="7543800" cy="3016211"/>
          </a:xfrm>
          <a:prstGeom prst="rect">
            <a:avLst/>
          </a:prstGeom>
          <a:noFill/>
        </p:spPr>
        <p:txBody>
          <a:bodyPr wrap="square" rtlCol="0">
            <a:spAutoFit/>
          </a:bodyPr>
          <a:lstStyle/>
          <a:p>
            <a:pPr lvl="0"/>
            <a:r>
              <a:rPr lang="en-US" sz="2800" b="1" dirty="0">
                <a:solidFill>
                  <a:srgbClr val="2F2F2F"/>
                </a:solidFill>
              </a:rPr>
              <a:t>Program </a:t>
            </a:r>
            <a:r>
              <a:rPr lang="en-US" sz="2800" b="1" dirty="0" smtClean="0">
                <a:solidFill>
                  <a:srgbClr val="2F2F2F"/>
                </a:solidFill>
              </a:rPr>
              <a:t>contribution Honduras: $750 + Airfare </a:t>
            </a:r>
            <a:endParaRPr lang="en-US" sz="2800" b="1" dirty="0">
              <a:solidFill>
                <a:srgbClr val="2F2F2F"/>
              </a:solidFill>
            </a:endParaRPr>
          </a:p>
          <a:p>
            <a:pPr lvl="0">
              <a:buFont typeface="Wingdings" pitchFamily="2" charset="2"/>
              <a:buChar char="ü"/>
            </a:pPr>
            <a:r>
              <a:rPr lang="en-US" dirty="0">
                <a:solidFill>
                  <a:srgbClr val="2F2F2F"/>
                </a:solidFill>
              </a:rPr>
              <a:t> 7 day program</a:t>
            </a:r>
          </a:p>
          <a:p>
            <a:pPr lvl="0">
              <a:buFont typeface="Wingdings" pitchFamily="2" charset="2"/>
              <a:buChar char="ü"/>
            </a:pPr>
            <a:r>
              <a:rPr lang="en-US" dirty="0">
                <a:solidFill>
                  <a:srgbClr val="2F2F2F"/>
                </a:solidFill>
              </a:rPr>
              <a:t> Accommodations and meals (vegetarian options available)</a:t>
            </a:r>
          </a:p>
          <a:p>
            <a:pPr lvl="0">
              <a:buFont typeface="Wingdings" pitchFamily="2" charset="2"/>
              <a:buChar char="ü"/>
            </a:pPr>
            <a:r>
              <a:rPr lang="en-US" dirty="0">
                <a:solidFill>
                  <a:srgbClr val="2F2F2F"/>
                </a:solidFill>
              </a:rPr>
              <a:t> Clean drinking water</a:t>
            </a:r>
          </a:p>
          <a:p>
            <a:pPr lvl="0">
              <a:buFont typeface="Wingdings" pitchFamily="2" charset="2"/>
              <a:buChar char="ü"/>
            </a:pPr>
            <a:r>
              <a:rPr lang="en-US" dirty="0">
                <a:solidFill>
                  <a:srgbClr val="2F2F2F"/>
                </a:solidFill>
              </a:rPr>
              <a:t> Airport pick-up &amp; drop-off</a:t>
            </a:r>
          </a:p>
          <a:p>
            <a:pPr lvl="0">
              <a:buFont typeface="Wingdings" pitchFamily="2" charset="2"/>
              <a:buChar char="ü"/>
            </a:pPr>
            <a:r>
              <a:rPr lang="en-US" dirty="0">
                <a:solidFill>
                  <a:srgbClr val="2F2F2F"/>
                </a:solidFill>
              </a:rPr>
              <a:t> Transportation to and from community</a:t>
            </a:r>
          </a:p>
          <a:p>
            <a:pPr lvl="0">
              <a:buFont typeface="Wingdings" pitchFamily="2" charset="2"/>
              <a:buChar char="ü"/>
            </a:pPr>
            <a:r>
              <a:rPr lang="en-US" dirty="0">
                <a:solidFill>
                  <a:srgbClr val="2F2F2F"/>
                </a:solidFill>
              </a:rPr>
              <a:t> Spanish translators and coordinators</a:t>
            </a:r>
          </a:p>
          <a:p>
            <a:pPr lvl="0">
              <a:buFont typeface="Wingdings" pitchFamily="2" charset="2"/>
              <a:buChar char="ü"/>
            </a:pPr>
            <a:r>
              <a:rPr lang="en-US" dirty="0">
                <a:solidFill>
                  <a:srgbClr val="2F2F2F"/>
                </a:solidFill>
              </a:rPr>
              <a:t> Program sustainability &amp; follow-up between brigades</a:t>
            </a:r>
          </a:p>
          <a:p>
            <a:pPr lvl="0">
              <a:buFont typeface="Wingdings" pitchFamily="2" charset="2"/>
              <a:buChar char="ü"/>
            </a:pPr>
            <a:r>
              <a:rPr lang="en-US" dirty="0">
                <a:solidFill>
                  <a:srgbClr val="2F2F2F"/>
                </a:solidFill>
              </a:rPr>
              <a:t> </a:t>
            </a:r>
            <a:r>
              <a:rPr lang="en-US" b="1" dirty="0" smtClean="0">
                <a:solidFill>
                  <a:srgbClr val="0082B7"/>
                </a:solidFill>
              </a:rPr>
              <a:t>Project </a:t>
            </a:r>
            <a:r>
              <a:rPr lang="en-US" b="1" dirty="0">
                <a:solidFill>
                  <a:srgbClr val="0082B7"/>
                </a:solidFill>
              </a:rPr>
              <a:t>materials $100</a:t>
            </a:r>
          </a:p>
          <a:p>
            <a:endParaRPr lang="en-US" dirty="0"/>
          </a:p>
        </p:txBody>
      </p:sp>
      <p:sp>
        <p:nvSpPr>
          <p:cNvPr id="7" name="TextBox 6"/>
          <p:cNvSpPr txBox="1"/>
          <p:nvPr/>
        </p:nvSpPr>
        <p:spPr>
          <a:xfrm>
            <a:off x="381000" y="4114800"/>
            <a:ext cx="2514600" cy="461665"/>
          </a:xfrm>
          <a:prstGeom prst="rect">
            <a:avLst/>
          </a:prstGeom>
          <a:noFill/>
        </p:spPr>
        <p:txBody>
          <a:bodyPr wrap="square" rtlCol="0">
            <a:spAutoFit/>
          </a:bodyPr>
          <a:lstStyle/>
          <a:p>
            <a:r>
              <a:rPr lang="en-US" sz="2400" b="1" dirty="0" smtClean="0"/>
              <a:t>Accommodations:</a:t>
            </a:r>
            <a:endParaRPr lang="en-US" sz="2400" b="1" dirty="0"/>
          </a:p>
        </p:txBody>
      </p:sp>
      <p:sp>
        <p:nvSpPr>
          <p:cNvPr id="9" name="TextBox 8"/>
          <p:cNvSpPr txBox="1"/>
          <p:nvPr/>
        </p:nvSpPr>
        <p:spPr>
          <a:xfrm>
            <a:off x="2819400" y="4191000"/>
            <a:ext cx="2667000" cy="461665"/>
          </a:xfrm>
          <a:prstGeom prst="rect">
            <a:avLst/>
          </a:prstGeom>
          <a:noFill/>
        </p:spPr>
        <p:txBody>
          <a:bodyPr wrap="square" rtlCol="0">
            <a:spAutoFit/>
          </a:bodyPr>
          <a:lstStyle/>
          <a:p>
            <a:pPr algn="ctr"/>
            <a:r>
              <a:rPr lang="en-US" sz="2400" b="1" dirty="0" smtClean="0"/>
              <a:t>Food:</a:t>
            </a:r>
            <a:endParaRPr lang="en-US" sz="2400" b="1" dirty="0"/>
          </a:p>
        </p:txBody>
      </p:sp>
      <p:sp>
        <p:nvSpPr>
          <p:cNvPr id="10" name="TextBox 9"/>
          <p:cNvSpPr txBox="1"/>
          <p:nvPr/>
        </p:nvSpPr>
        <p:spPr>
          <a:xfrm>
            <a:off x="5029200" y="4191000"/>
            <a:ext cx="4267200" cy="1569660"/>
          </a:xfrm>
          <a:prstGeom prst="rect">
            <a:avLst/>
          </a:prstGeom>
          <a:noFill/>
        </p:spPr>
        <p:txBody>
          <a:bodyPr wrap="square" rtlCol="0">
            <a:spAutoFit/>
          </a:bodyPr>
          <a:lstStyle/>
          <a:p>
            <a:pPr algn="ctr"/>
            <a:r>
              <a:rPr lang="en-US" sz="3200" b="1" dirty="0" smtClean="0"/>
              <a:t>Safe development is sustainable development!!</a:t>
            </a:r>
            <a:endParaRPr lang="en-US" sz="3200" b="1" dirty="0"/>
          </a:p>
        </p:txBody>
      </p:sp>
      <p:pic>
        <p:nvPicPr>
          <p:cNvPr id="11" name="Picture 10" descr="189040_1691963896489_1159500105_31531094_2471215_n.jpg"/>
          <p:cNvPicPr>
            <a:picLocks noChangeAspect="1"/>
          </p:cNvPicPr>
          <p:nvPr/>
        </p:nvPicPr>
        <p:blipFill>
          <a:blip r:embed="rId4"/>
          <a:stretch>
            <a:fillRect/>
          </a:stretch>
        </p:blipFill>
        <p:spPr>
          <a:xfrm>
            <a:off x="228600" y="4724400"/>
            <a:ext cx="2590800" cy="1943100"/>
          </a:xfrm>
          <a:prstGeom prst="rect">
            <a:avLst/>
          </a:prstGeom>
        </p:spPr>
      </p:pic>
      <p:pic>
        <p:nvPicPr>
          <p:cNvPr id="12" name="Picture 11"/>
          <p:cNvPicPr>
            <a:picLocks noChangeAspect="1"/>
          </p:cNvPicPr>
          <p:nvPr/>
        </p:nvPicPr>
        <p:blipFill>
          <a:blip r:embed="rId5"/>
          <a:stretch>
            <a:fillRect/>
          </a:stretch>
        </p:blipFill>
        <p:spPr>
          <a:xfrm>
            <a:off x="2971800" y="4724400"/>
            <a:ext cx="2438400" cy="1828800"/>
          </a:xfrm>
          <a:prstGeom prst="rect">
            <a:avLst/>
          </a:prstGeom>
        </p:spPr>
      </p:pic>
      <p:sp>
        <p:nvSpPr>
          <p:cNvPr id="13" name="TextBox 12"/>
          <p:cNvSpPr txBox="1"/>
          <p:nvPr/>
        </p:nvSpPr>
        <p:spPr>
          <a:xfrm>
            <a:off x="5562600" y="5867400"/>
            <a:ext cx="3429000" cy="646331"/>
          </a:xfrm>
          <a:prstGeom prst="rect">
            <a:avLst/>
          </a:prstGeom>
          <a:noFill/>
        </p:spPr>
        <p:txBody>
          <a:bodyPr wrap="square" rtlCol="0">
            <a:spAutoFit/>
          </a:bodyPr>
          <a:lstStyle/>
          <a:p>
            <a:pPr algn="ctr"/>
            <a:r>
              <a:rPr lang="en-US" b="1" dirty="0" smtClean="0"/>
              <a:t>Only a positive attitude and willingness to work is required!!</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3218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2768306" cy="738664"/>
          </a:xfrm>
          <a:prstGeom prst="rect">
            <a:avLst/>
          </a:prstGeom>
          <a:noFill/>
        </p:spPr>
        <p:txBody>
          <a:bodyPr wrap="none" rtlCol="0">
            <a:spAutoFit/>
          </a:bodyPr>
          <a:lstStyle/>
          <a:p>
            <a:r>
              <a:rPr lang="en-US" sz="4200" b="1" dirty="0" smtClean="0">
                <a:solidFill>
                  <a:schemeClr val="bg1"/>
                </a:solidFill>
              </a:rPr>
              <a:t>Fundraising</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sp>
        <p:nvSpPr>
          <p:cNvPr id="14" name="TextBox 13"/>
          <p:cNvSpPr txBox="1"/>
          <p:nvPr/>
        </p:nvSpPr>
        <p:spPr>
          <a:xfrm>
            <a:off x="457200" y="1720840"/>
            <a:ext cx="6400800" cy="4247317"/>
          </a:xfrm>
          <a:prstGeom prst="rect">
            <a:avLst/>
          </a:prstGeom>
          <a:noFill/>
        </p:spPr>
        <p:txBody>
          <a:bodyPr wrap="square" rtlCol="0">
            <a:spAutoFit/>
          </a:bodyPr>
          <a:lstStyle/>
          <a:p>
            <a:r>
              <a:rPr lang="en-US" b="1" dirty="0" smtClean="0">
                <a:cs typeface="Bernard MT Condensed"/>
              </a:rPr>
              <a:t>Letter Writing</a:t>
            </a:r>
          </a:p>
          <a:p>
            <a:pPr marL="457200" indent="-457200">
              <a:buFont typeface="Arial"/>
              <a:buChar char="•"/>
            </a:pPr>
            <a:r>
              <a:rPr lang="en-US" dirty="0" smtClean="0">
                <a:cs typeface="Bernard MT Condensed"/>
              </a:rPr>
              <a:t>Write to family and friends</a:t>
            </a:r>
          </a:p>
          <a:p>
            <a:pPr marL="457200" indent="-457200">
              <a:buFont typeface="Arial"/>
              <a:buChar char="•"/>
            </a:pPr>
            <a:r>
              <a:rPr lang="en-US" dirty="0" smtClean="0">
                <a:cs typeface="Bernard MT Condensed"/>
              </a:rPr>
              <a:t>Template available</a:t>
            </a:r>
          </a:p>
          <a:p>
            <a:pPr marL="457200" indent="-457200">
              <a:buFont typeface="Arial"/>
              <a:buChar char="•"/>
            </a:pPr>
            <a:endParaRPr lang="en-US" dirty="0" smtClean="0">
              <a:cs typeface="Bernard MT Condensed"/>
            </a:endParaRPr>
          </a:p>
          <a:p>
            <a:r>
              <a:rPr lang="en-US" b="1" dirty="0" smtClean="0">
                <a:cs typeface="Bernard MT Condensed"/>
              </a:rPr>
              <a:t>Canning</a:t>
            </a:r>
          </a:p>
          <a:p>
            <a:pPr marL="457200" indent="-457200">
              <a:buFont typeface="Arial"/>
              <a:buChar char="•"/>
            </a:pPr>
            <a:r>
              <a:rPr lang="en-US" dirty="0" smtClean="0">
                <a:cs typeface="Bernard MT Condensed"/>
              </a:rPr>
              <a:t>Weekend opportunities</a:t>
            </a:r>
          </a:p>
          <a:p>
            <a:pPr marL="457200" indent="-457200">
              <a:buFont typeface="Arial"/>
              <a:buChar char="•"/>
            </a:pPr>
            <a:endParaRPr lang="en-US" dirty="0" smtClean="0">
              <a:cs typeface="Bernard MT Condensed"/>
            </a:endParaRPr>
          </a:p>
          <a:p>
            <a:r>
              <a:rPr lang="en-US" b="1" dirty="0" smtClean="0">
                <a:cs typeface="Bernard MT Condensed"/>
              </a:rPr>
              <a:t>Coffee </a:t>
            </a:r>
            <a:r>
              <a:rPr lang="en-US" b="1" dirty="0" err="1" smtClean="0">
                <a:cs typeface="Bernard MT Condensed"/>
              </a:rPr>
              <a:t>Fundrasier</a:t>
            </a:r>
            <a:endParaRPr lang="en-US" b="1" dirty="0" smtClean="0">
              <a:cs typeface="Bernard MT Condensed"/>
            </a:endParaRPr>
          </a:p>
          <a:p>
            <a:pPr marL="457200" indent="-457200">
              <a:buFont typeface="Arial"/>
              <a:buChar char="•"/>
            </a:pPr>
            <a:r>
              <a:rPr lang="en-US" dirty="0" smtClean="0">
                <a:cs typeface="Bernard MT Condensed"/>
              </a:rPr>
              <a:t>Earn $5 for each bag sold</a:t>
            </a:r>
          </a:p>
          <a:p>
            <a:pPr marL="457200" indent="-457200">
              <a:buFont typeface="Arial"/>
              <a:buChar char="•"/>
            </a:pPr>
            <a:endParaRPr lang="en-US" dirty="0" smtClean="0">
              <a:cs typeface="Bernard MT Condensed"/>
            </a:endParaRPr>
          </a:p>
          <a:p>
            <a:pPr marL="457200" indent="-457200"/>
            <a:r>
              <a:rPr lang="en-US" b="1" dirty="0" smtClean="0">
                <a:cs typeface="Bernard MT Condensed"/>
              </a:rPr>
              <a:t>Other</a:t>
            </a:r>
          </a:p>
          <a:p>
            <a:pPr marL="457200" indent="-457200">
              <a:buFont typeface="Arial"/>
              <a:buChar char="•"/>
            </a:pPr>
            <a:r>
              <a:rPr lang="en-US" dirty="0" smtClean="0">
                <a:cs typeface="Bernard MT Condensed"/>
              </a:rPr>
              <a:t>Create your own way to fundraise!</a:t>
            </a:r>
          </a:p>
          <a:p>
            <a:pPr marL="457200" indent="-457200">
              <a:buFont typeface="Arial"/>
              <a:buChar char="•"/>
            </a:pPr>
            <a:endParaRPr lang="en-US" dirty="0" smtClean="0">
              <a:cs typeface="Bernard MT Condensed"/>
            </a:endParaRPr>
          </a:p>
          <a:p>
            <a:pPr marL="457200" indent="-457200">
              <a:buFont typeface="Arial"/>
              <a:buChar char="•"/>
            </a:pPr>
            <a:endParaRPr lang="en-US" dirty="0" smtClean="0">
              <a:cs typeface="Bernard MT Condensed"/>
            </a:endParaRPr>
          </a:p>
          <a:p>
            <a:pPr marL="457200" indent="-457200"/>
            <a:r>
              <a:rPr lang="en-US" dirty="0" smtClean="0">
                <a:cs typeface="Bernard MT Condensed"/>
              </a:rPr>
              <a:t>**Emails will be sent regarding these fundraising opportunities</a:t>
            </a:r>
          </a:p>
        </p:txBody>
      </p:sp>
      <p:pic>
        <p:nvPicPr>
          <p:cNvPr id="15" name="Picture 14" descr="200020_10150469835325417_529525416_19026835_6456153_n.jpg"/>
          <p:cNvPicPr>
            <a:picLocks noChangeAspect="1"/>
          </p:cNvPicPr>
          <p:nvPr/>
        </p:nvPicPr>
        <p:blipFill>
          <a:blip r:embed="rId4"/>
          <a:stretch>
            <a:fillRect/>
          </a:stretch>
        </p:blipFill>
        <p:spPr>
          <a:xfrm>
            <a:off x="4343400" y="2133600"/>
            <a:ext cx="4419600" cy="33147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3218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715000" cy="838200"/>
          </a:xfrm>
        </p:spPr>
        <p:txBody>
          <a:bodyPr>
            <a:normAutofit/>
          </a:bodyPr>
          <a:lstStyle/>
          <a:p>
            <a:r>
              <a:rPr lang="en-US" dirty="0" smtClean="0">
                <a:solidFill>
                  <a:schemeClr val="bg2"/>
                </a:solidFill>
              </a:rPr>
              <a:t>Take the Next Steps!!</a:t>
            </a:r>
            <a:endParaRPr lang="en-US" dirty="0">
              <a:solidFill>
                <a:schemeClr val="bg2"/>
              </a:solidFill>
            </a:endParaRPr>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pPr marL="514350" indent="-514350">
              <a:buFont typeface="+mj-lt"/>
              <a:buAutoNum type="arabicPeriod"/>
            </a:pPr>
            <a:r>
              <a:rPr lang="en-US" dirty="0" smtClean="0"/>
              <a:t>Get all of your questions answered:</a:t>
            </a:r>
          </a:p>
          <a:p>
            <a:pPr marL="857250" lvl="1" indent="-457200"/>
            <a:r>
              <a:rPr lang="en-US" dirty="0" smtClean="0"/>
              <a:t>Adam Richter: </a:t>
            </a:r>
            <a:r>
              <a:rPr lang="en-US" dirty="0" err="1" smtClean="0"/>
              <a:t>indiana.gwb</a:t>
            </a:r>
            <a:r>
              <a:rPr lang="en-US" dirty="0" err="1" smtClean="0">
                <a:solidFill>
                  <a:srgbClr val="000000"/>
                </a:solidFill>
              </a:rPr>
              <a:t>@globalbrigades.org</a:t>
            </a:r>
            <a:endParaRPr lang="en-US" dirty="0" smtClean="0">
              <a:solidFill>
                <a:srgbClr val="000000"/>
              </a:solidFill>
            </a:endParaRPr>
          </a:p>
          <a:p>
            <a:pPr lvl="1"/>
            <a:r>
              <a:rPr lang="en-US" dirty="0" smtClean="0"/>
              <a:t>Collin Abbott: </a:t>
            </a:r>
            <a:r>
              <a:rPr lang="en-US" dirty="0" smtClean="0">
                <a:hlinkClick r:id="rId2"/>
              </a:rPr>
              <a:t>collin</a:t>
            </a:r>
            <a:r>
              <a:rPr lang="en-US" dirty="0">
                <a:hlinkClick r:id="rId2"/>
              </a:rPr>
              <a:t>.abbott@globalbrigades.org</a:t>
            </a:r>
            <a:endParaRPr lang="en-US" dirty="0" smtClean="0"/>
          </a:p>
          <a:p>
            <a:pPr marL="514350" indent="-514350">
              <a:buFont typeface="+mj-lt"/>
              <a:buAutoNum type="arabicPeriod"/>
            </a:pPr>
            <a:r>
              <a:rPr lang="en-US" dirty="0" smtClean="0"/>
              <a:t>Commit to the trip and start preparing</a:t>
            </a:r>
          </a:p>
          <a:p>
            <a:pPr marL="914400" lvl="1" indent="-514350"/>
            <a:r>
              <a:rPr lang="en-US" dirty="0"/>
              <a:t>S</a:t>
            </a:r>
            <a:r>
              <a:rPr lang="en-US" dirty="0" smtClean="0"/>
              <a:t>ign up officially online (directions in email)</a:t>
            </a:r>
          </a:p>
          <a:p>
            <a:pPr marL="914400" lvl="1" indent="-514350"/>
            <a:r>
              <a:rPr lang="en-US" dirty="0" smtClean="0"/>
              <a:t>Obtain/renew/find your passport</a:t>
            </a:r>
          </a:p>
          <a:p>
            <a:pPr marL="914400" lvl="1" indent="-514350"/>
            <a:r>
              <a:rPr lang="en-US" dirty="0" smtClean="0"/>
              <a:t>Begin fundraising</a:t>
            </a:r>
          </a:p>
          <a:p>
            <a:pPr marL="514350" indent="-514350">
              <a:buNone/>
            </a:pPr>
            <a:r>
              <a:rPr lang="en-US" dirty="0" smtClean="0"/>
              <a:t>3. Submit your deposit</a:t>
            </a:r>
          </a:p>
          <a:p>
            <a:pPr marL="514350" indent="-514350">
              <a:buNone/>
            </a:pPr>
            <a:r>
              <a:rPr lang="en-US" dirty="0" smtClean="0"/>
              <a:t>	-   </a:t>
            </a:r>
            <a:r>
              <a:rPr lang="en-US" sz="2800" dirty="0" smtClean="0"/>
              <a:t>Initial $250 deposit is due Nov. 30</a:t>
            </a:r>
            <a:r>
              <a:rPr lang="en-US" sz="2800" baseline="30000" dirty="0" smtClean="0"/>
              <a:t>th </a:t>
            </a:r>
            <a:r>
              <a:rPr lang="en-US" sz="2800" dirty="0" smtClean="0"/>
              <a:t>(please contact Adam or Collin if you have questions or concerns)</a:t>
            </a:r>
          </a:p>
          <a:p>
            <a:pPr marL="514350" indent="-514350">
              <a:buNone/>
            </a:pPr>
            <a:endParaRPr lang="en-US" dirty="0" smtClean="0"/>
          </a:p>
          <a:p>
            <a:pPr marL="514350" indent="-514350">
              <a:buNone/>
            </a:pPr>
            <a:r>
              <a:rPr lang="en-US" dirty="0" smtClean="0"/>
              <a:t>	 </a:t>
            </a:r>
          </a:p>
          <a:p>
            <a:pPr marL="914400" lvl="1" indent="-514350"/>
            <a:endParaRPr lang="en-US" dirty="0"/>
          </a:p>
        </p:txBody>
      </p:sp>
      <p:pic>
        <p:nvPicPr>
          <p:cNvPr id="4" name="Picture 3"/>
          <p:cNvPicPr>
            <a:picLocks noChangeAspect="1"/>
          </p:cNvPicPr>
          <p:nvPr/>
        </p:nvPicPr>
        <p:blipFill>
          <a:blip r:embed="rId3"/>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9075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52400"/>
            <a:ext cx="1381809" cy="738664"/>
          </a:xfrm>
          <a:prstGeom prst="rect">
            <a:avLst/>
          </a:prstGeom>
          <a:noFill/>
        </p:spPr>
        <p:txBody>
          <a:bodyPr wrap="none" rtlCol="0">
            <a:spAutoFit/>
          </a:bodyPr>
          <a:lstStyle/>
          <a:p>
            <a:r>
              <a:rPr lang="en-US" sz="4200" b="1" dirty="0" smtClean="0">
                <a:solidFill>
                  <a:schemeClr val="bg1"/>
                </a:solidFill>
              </a:rPr>
              <a:t>Q&amp; A</a:t>
            </a:r>
            <a:endParaRPr lang="en-US" sz="4200" b="1" dirty="0">
              <a:solidFill>
                <a:schemeClr val="bg1"/>
              </a:solidFill>
            </a:endParaRPr>
          </a:p>
        </p:txBody>
      </p:sp>
      <p:sp>
        <p:nvSpPr>
          <p:cNvPr id="19" name="TextBox 8"/>
          <p:cNvSpPr txBox="1">
            <a:spLocks noChangeArrowheads="1"/>
          </p:cNvSpPr>
          <p:nvPr/>
        </p:nvSpPr>
        <p:spPr bwMode="auto">
          <a:xfrm>
            <a:off x="228600" y="1194137"/>
            <a:ext cx="8686800" cy="5632311"/>
          </a:xfrm>
          <a:prstGeom prst="rect">
            <a:avLst/>
          </a:prstGeom>
          <a:noFill/>
          <a:ln w="9525">
            <a:noFill/>
            <a:miter lim="800000"/>
            <a:headEnd/>
            <a:tailEnd/>
          </a:ln>
        </p:spPr>
        <p:txBody>
          <a:bodyPr wrap="square">
            <a:spAutoFit/>
          </a:bodyPr>
          <a:lstStyle/>
          <a:p>
            <a:r>
              <a:rPr lang="en-US" sz="2000" dirty="0" smtClean="0">
                <a:solidFill>
                  <a:srgbClr val="2F2F2F"/>
                </a:solidFill>
                <a:latin typeface="Calibri" pitchFamily="34" charset="0"/>
              </a:rPr>
              <a:t>Q: Who can go?</a:t>
            </a:r>
          </a:p>
          <a:p>
            <a:r>
              <a:rPr lang="en-US" sz="2000" dirty="0" smtClean="0">
                <a:solidFill>
                  <a:srgbClr val="2F2F2F"/>
                </a:solidFill>
                <a:latin typeface="Calibri" pitchFamily="34" charset="0"/>
              </a:rPr>
              <a:t>A: All IU students with all majors and interests!  </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Do we have to plan our own flights?</a:t>
            </a:r>
          </a:p>
          <a:p>
            <a:r>
              <a:rPr lang="en-US" sz="2000" dirty="0" smtClean="0">
                <a:solidFill>
                  <a:srgbClr val="2F2F2F"/>
                </a:solidFill>
                <a:latin typeface="Calibri" pitchFamily="34" charset="0"/>
              </a:rPr>
              <a:t>A: No, Global Brigades purchases group flights.</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Will I need any extra money?</a:t>
            </a:r>
          </a:p>
          <a:p>
            <a:r>
              <a:rPr lang="en-US" sz="2000" dirty="0" smtClean="0">
                <a:solidFill>
                  <a:srgbClr val="2F2F2F"/>
                </a:solidFill>
                <a:latin typeface="Calibri" pitchFamily="34" charset="0"/>
              </a:rPr>
              <a:t>A: Only for souvenirs, extra spending money, and an exit-country fee.</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Does this trip count for class credit?</a:t>
            </a:r>
          </a:p>
          <a:p>
            <a:r>
              <a:rPr lang="en-US" sz="2000" dirty="0" smtClean="0">
                <a:solidFill>
                  <a:srgbClr val="2F2F2F"/>
                </a:solidFill>
                <a:latin typeface="Calibri" pitchFamily="34" charset="0"/>
              </a:rPr>
              <a:t>A: No, this is a volunteer trip not affiliated with IU directly.</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Is this trip safe?</a:t>
            </a:r>
          </a:p>
          <a:p>
            <a:r>
              <a:rPr lang="en-US" sz="2000" dirty="0" smtClean="0">
                <a:solidFill>
                  <a:srgbClr val="2F2F2F"/>
                </a:solidFill>
                <a:latin typeface="Calibri" pitchFamily="34" charset="0"/>
              </a:rPr>
              <a:t>A: You will always have security within the country and we will be working in rural communities with very low crime.  Global Brigades has never had any incidences endangering students.</a:t>
            </a:r>
          </a:p>
          <a:p>
            <a:endParaRPr lang="en-US" sz="2000" dirty="0" smtClean="0">
              <a:solidFill>
                <a:srgbClr val="2F2F2F"/>
              </a:solidFill>
              <a:latin typeface="Calibri" pitchFamily="34" charset="0"/>
            </a:endParaRPr>
          </a:p>
          <a:p>
            <a:endParaRPr lang="en-US" sz="2000" dirty="0" smtClean="0">
              <a:solidFill>
                <a:srgbClr val="2F2F2F"/>
              </a:solidFill>
              <a:latin typeface="Calibri" pitchFamily="34" charset="0"/>
            </a:endParaRPr>
          </a:p>
        </p:txBody>
      </p:sp>
      <p:pic>
        <p:nvPicPr>
          <p:cNvPr id="15" name="Picture 14"/>
          <p:cNvPicPr>
            <a:picLocks noChangeAspect="1"/>
          </p:cNvPicPr>
          <p:nvPr/>
        </p:nvPicPr>
        <p:blipFill>
          <a:blip r:embed="rId3"/>
          <a:stretch>
            <a:fillRect/>
          </a:stretch>
        </p:blipFill>
        <p:spPr>
          <a:xfrm>
            <a:off x="7543800" y="762000"/>
            <a:ext cx="1600200" cy="91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52400"/>
            <a:ext cx="1381809" cy="738664"/>
          </a:xfrm>
          <a:prstGeom prst="rect">
            <a:avLst/>
          </a:prstGeom>
          <a:noFill/>
        </p:spPr>
        <p:txBody>
          <a:bodyPr wrap="none" rtlCol="0">
            <a:spAutoFit/>
          </a:bodyPr>
          <a:lstStyle/>
          <a:p>
            <a:r>
              <a:rPr lang="en-US" sz="4200" b="1" dirty="0" smtClean="0">
                <a:solidFill>
                  <a:schemeClr val="bg1"/>
                </a:solidFill>
              </a:rPr>
              <a:t>Q&amp; A</a:t>
            </a:r>
            <a:endParaRPr lang="en-US" sz="4200" b="1" dirty="0">
              <a:solidFill>
                <a:schemeClr val="bg1"/>
              </a:solidFill>
            </a:endParaRPr>
          </a:p>
        </p:txBody>
      </p:sp>
      <p:sp>
        <p:nvSpPr>
          <p:cNvPr id="19" name="TextBox 8"/>
          <p:cNvSpPr txBox="1">
            <a:spLocks noChangeArrowheads="1"/>
          </p:cNvSpPr>
          <p:nvPr/>
        </p:nvSpPr>
        <p:spPr bwMode="auto">
          <a:xfrm>
            <a:off x="228600" y="1194137"/>
            <a:ext cx="8686800" cy="5016758"/>
          </a:xfrm>
          <a:prstGeom prst="rect">
            <a:avLst/>
          </a:prstGeom>
          <a:noFill/>
          <a:ln w="9525">
            <a:noFill/>
            <a:miter lim="800000"/>
            <a:headEnd/>
            <a:tailEnd/>
          </a:ln>
        </p:spPr>
        <p:txBody>
          <a:bodyPr wrap="square">
            <a:spAutoFit/>
          </a:bodyPr>
          <a:lstStyle/>
          <a:p>
            <a:r>
              <a:rPr lang="en-US" sz="2000" dirty="0" smtClean="0">
                <a:solidFill>
                  <a:srgbClr val="2F2F2F"/>
                </a:solidFill>
                <a:latin typeface="Calibri" pitchFamily="34" charset="0"/>
              </a:rPr>
              <a:t>Q: Do I need a passport?</a:t>
            </a:r>
          </a:p>
          <a:p>
            <a:r>
              <a:rPr lang="en-US" sz="2000" dirty="0" smtClean="0">
                <a:solidFill>
                  <a:srgbClr val="2F2F2F"/>
                </a:solidFill>
                <a:latin typeface="Calibri" pitchFamily="34" charset="0"/>
              </a:rPr>
              <a:t>A: Yes, passports typically take up to two months to receive.</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Do we need vaccines?</a:t>
            </a:r>
          </a:p>
          <a:p>
            <a:r>
              <a:rPr lang="en-US" sz="2000" dirty="0" smtClean="0">
                <a:solidFill>
                  <a:srgbClr val="2F2F2F"/>
                </a:solidFill>
                <a:latin typeface="Calibri" pitchFamily="34" charset="0"/>
              </a:rPr>
              <a:t>A: None are required by Honduras or Global Brigades, but a few are strongly recommended.  </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Is there an exact price for our flight?</a:t>
            </a:r>
          </a:p>
          <a:p>
            <a:r>
              <a:rPr lang="en-US" sz="2000" dirty="0" smtClean="0">
                <a:solidFill>
                  <a:srgbClr val="2F2F2F"/>
                </a:solidFill>
                <a:latin typeface="Calibri" pitchFamily="34" charset="0"/>
              </a:rPr>
              <a:t>A: As of right now, no.  Flight costs fluctuate and we cannot book the flight until we have an exact number of volunteers committed.  Last year the flight cost $825 and we will try our best to ensure that we get the least expensive flight this year.</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Is there an application?</a:t>
            </a:r>
          </a:p>
          <a:p>
            <a:r>
              <a:rPr lang="en-US" sz="2000" dirty="0" smtClean="0">
                <a:solidFill>
                  <a:srgbClr val="2F2F2F"/>
                </a:solidFill>
                <a:latin typeface="Calibri" pitchFamily="34" charset="0"/>
              </a:rPr>
              <a:t>A: There is a form to first fill out but this is purely to get to know you better.  No competitive application is required.</a:t>
            </a:r>
          </a:p>
          <a:p>
            <a:endParaRPr lang="en-US" sz="2000" dirty="0" smtClean="0">
              <a:solidFill>
                <a:srgbClr val="2F2F2F"/>
              </a:solidFill>
              <a:latin typeface="Calibri" pitchFamily="34" charset="0"/>
            </a:endParaRPr>
          </a:p>
        </p:txBody>
      </p:sp>
      <p:pic>
        <p:nvPicPr>
          <p:cNvPr id="15" name="Picture 14"/>
          <p:cNvPicPr>
            <a:picLocks noChangeAspect="1"/>
          </p:cNvPicPr>
          <p:nvPr/>
        </p:nvPicPr>
        <p:blipFill>
          <a:blip r:embed="rId3"/>
          <a:stretch>
            <a:fillRect/>
          </a:stretch>
        </p:blipFill>
        <p:spPr>
          <a:xfrm>
            <a:off x="7543800" y="762000"/>
            <a:ext cx="1600200" cy="914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52400"/>
            <a:ext cx="1381809" cy="738664"/>
          </a:xfrm>
          <a:prstGeom prst="rect">
            <a:avLst/>
          </a:prstGeom>
          <a:noFill/>
        </p:spPr>
        <p:txBody>
          <a:bodyPr wrap="none" rtlCol="0">
            <a:spAutoFit/>
          </a:bodyPr>
          <a:lstStyle/>
          <a:p>
            <a:r>
              <a:rPr lang="en-US" sz="4200" b="1" dirty="0" smtClean="0">
                <a:solidFill>
                  <a:schemeClr val="bg1"/>
                </a:solidFill>
              </a:rPr>
              <a:t>Q&amp; A</a:t>
            </a:r>
            <a:endParaRPr lang="en-US" sz="4200" b="1" dirty="0">
              <a:solidFill>
                <a:schemeClr val="bg1"/>
              </a:solidFill>
            </a:endParaRPr>
          </a:p>
        </p:txBody>
      </p:sp>
      <p:sp>
        <p:nvSpPr>
          <p:cNvPr id="19" name="TextBox 8"/>
          <p:cNvSpPr txBox="1">
            <a:spLocks noChangeArrowheads="1"/>
          </p:cNvSpPr>
          <p:nvPr/>
        </p:nvSpPr>
        <p:spPr bwMode="auto">
          <a:xfrm>
            <a:off x="228600" y="1194137"/>
            <a:ext cx="8686800" cy="5324535"/>
          </a:xfrm>
          <a:prstGeom prst="rect">
            <a:avLst/>
          </a:prstGeom>
          <a:noFill/>
          <a:ln w="9525">
            <a:noFill/>
            <a:miter lim="800000"/>
            <a:headEnd/>
            <a:tailEnd/>
          </a:ln>
        </p:spPr>
        <p:txBody>
          <a:bodyPr wrap="square">
            <a:spAutoFit/>
          </a:bodyPr>
          <a:lstStyle/>
          <a:p>
            <a:r>
              <a:rPr lang="en-US" sz="2000" dirty="0" smtClean="0">
                <a:solidFill>
                  <a:srgbClr val="2F2F2F"/>
                </a:solidFill>
                <a:latin typeface="Calibri" pitchFamily="34" charset="0"/>
              </a:rPr>
              <a:t>Q: How many people usually go on the brigade?</a:t>
            </a:r>
          </a:p>
          <a:p>
            <a:r>
              <a:rPr lang="en-US" sz="2000" dirty="0" smtClean="0">
                <a:solidFill>
                  <a:srgbClr val="2F2F2F"/>
                </a:solidFill>
                <a:latin typeface="Calibri" pitchFamily="34" charset="0"/>
              </a:rPr>
              <a:t>A: Last year 34 students went on the Global Water and Public Health Brigade at IU.</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How many people do we serve on the brigade?</a:t>
            </a:r>
          </a:p>
          <a:p>
            <a:r>
              <a:rPr lang="en-US" sz="2000" dirty="0" smtClean="0">
                <a:solidFill>
                  <a:srgbClr val="2F2F2F"/>
                </a:solidFill>
                <a:latin typeface="Calibri" pitchFamily="34" charset="0"/>
              </a:rPr>
              <a:t>A: The Water Brigade joins other schools to build a water system for an entire community while the Public Health Brigade works within 2-3 homes, helping 2-3 families.</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Q: How does the payment process work?</a:t>
            </a:r>
          </a:p>
          <a:p>
            <a:r>
              <a:rPr lang="en-US" sz="2000" dirty="0" smtClean="0">
                <a:solidFill>
                  <a:srgbClr val="2F2F2F"/>
                </a:solidFill>
                <a:latin typeface="Calibri" pitchFamily="34" charset="0"/>
              </a:rPr>
              <a:t>A: There are typically three deadlines.  You can deposit money at any time into your empowered account but there is a $250 minimum due on Nov. 30</a:t>
            </a:r>
            <a:r>
              <a:rPr lang="en-US" sz="2000" baseline="30000" dirty="0" smtClean="0">
                <a:solidFill>
                  <a:srgbClr val="2F2F2F"/>
                </a:solidFill>
                <a:latin typeface="Calibri" pitchFamily="34" charset="0"/>
              </a:rPr>
              <a:t>th</a:t>
            </a:r>
            <a:r>
              <a:rPr lang="en-US" sz="2000" dirty="0" smtClean="0">
                <a:solidFill>
                  <a:srgbClr val="2F2F2F"/>
                </a:solidFill>
                <a:latin typeface="Calibri" pitchFamily="34" charset="0"/>
              </a:rPr>
              <a:t>, $550 due in Dec./ Jan., and the total is due 2-3 weeks before the brigade.</a:t>
            </a:r>
          </a:p>
          <a:p>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rPr>
              <a:t>MORE </a:t>
            </a:r>
            <a:r>
              <a:rPr lang="en-US" sz="2000" dirty="0" err="1" smtClean="0">
                <a:solidFill>
                  <a:srgbClr val="2F2F2F"/>
                </a:solidFill>
                <a:latin typeface="Calibri" pitchFamily="34" charset="0"/>
              </a:rPr>
              <a:t>Q&amp;As</a:t>
            </a:r>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hlinkClick r:id="rId3"/>
              </a:rPr>
              <a:t>http://globalbrigades.wikidot.com/gwb:faqs</a:t>
            </a:r>
            <a:endParaRPr lang="en-US" sz="2000" dirty="0" smtClean="0">
              <a:solidFill>
                <a:srgbClr val="2F2F2F"/>
              </a:solidFill>
              <a:latin typeface="Calibri" pitchFamily="34" charset="0"/>
            </a:endParaRPr>
          </a:p>
          <a:p>
            <a:r>
              <a:rPr lang="en-US" sz="2000" dirty="0" smtClean="0">
                <a:solidFill>
                  <a:srgbClr val="2F2F2F"/>
                </a:solidFill>
                <a:latin typeface="Calibri" pitchFamily="34" charset="0"/>
                <a:hlinkClick r:id="rId4"/>
              </a:rPr>
              <a:t>http://globalbrigades.wikidot.com/phb:about</a:t>
            </a:r>
            <a:endParaRPr lang="en-US" sz="2000" dirty="0" smtClean="0">
              <a:solidFill>
                <a:srgbClr val="2F2F2F"/>
              </a:solidFill>
              <a:latin typeface="Calibri" pitchFamily="34" charset="0"/>
            </a:endParaRPr>
          </a:p>
          <a:p>
            <a:endParaRPr lang="en-US" sz="2000" dirty="0" smtClean="0">
              <a:solidFill>
                <a:srgbClr val="2F2F2F"/>
              </a:solidFill>
              <a:latin typeface="Calibri" pitchFamily="34" charset="0"/>
            </a:endParaRPr>
          </a:p>
        </p:txBody>
      </p:sp>
      <p:pic>
        <p:nvPicPr>
          <p:cNvPr id="15" name="Picture 14"/>
          <p:cNvPicPr>
            <a:picLocks noChangeAspect="1"/>
          </p:cNvPicPr>
          <p:nvPr/>
        </p:nvPicPr>
        <p:blipFill>
          <a:blip r:embed="rId5"/>
          <a:stretch>
            <a:fillRect/>
          </a:stretch>
        </p:blipFill>
        <p:spPr>
          <a:xfrm>
            <a:off x="7543800" y="762000"/>
            <a:ext cx="1600200" cy="91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316098"/>
            <a:ext cx="2521844" cy="738664"/>
          </a:xfrm>
          <a:prstGeom prst="rect">
            <a:avLst/>
          </a:prstGeom>
          <a:noFill/>
        </p:spPr>
        <p:txBody>
          <a:bodyPr wrap="none" rtlCol="0">
            <a:spAutoFit/>
          </a:bodyPr>
          <a:lstStyle/>
          <a:p>
            <a:r>
              <a:rPr lang="en-US" sz="4200" b="1" dirty="0" smtClean="0">
                <a:solidFill>
                  <a:schemeClr val="bg1"/>
                </a:solidFill>
              </a:rPr>
              <a:t>ABOUT US</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sp>
        <p:nvSpPr>
          <p:cNvPr id="7" name="TextBox 6"/>
          <p:cNvSpPr txBox="1"/>
          <p:nvPr/>
        </p:nvSpPr>
        <p:spPr>
          <a:xfrm>
            <a:off x="5029200" y="2667000"/>
            <a:ext cx="3810000" cy="3693319"/>
          </a:xfrm>
          <a:prstGeom prst="rect">
            <a:avLst/>
          </a:prstGeom>
          <a:noFill/>
        </p:spPr>
        <p:txBody>
          <a:bodyPr wrap="square" rtlCol="0">
            <a:spAutoFit/>
          </a:bodyPr>
          <a:lstStyle/>
          <a:p>
            <a:r>
              <a:rPr lang="en-US" b="1" dirty="0" smtClean="0">
                <a:cs typeface="Bernard MT Condensed"/>
              </a:rPr>
              <a:t>Global Brigades</a:t>
            </a:r>
          </a:p>
          <a:p>
            <a:pPr marL="457200" indent="-457200">
              <a:buFont typeface="Arial"/>
              <a:buChar char="•"/>
            </a:pPr>
            <a:r>
              <a:rPr lang="en-US" dirty="0" smtClean="0">
                <a:cs typeface="Bernard MT Condensed"/>
              </a:rPr>
              <a:t>National 501c3 Development Organization</a:t>
            </a:r>
          </a:p>
          <a:p>
            <a:pPr marL="457200" indent="-457200">
              <a:buFont typeface="Arial"/>
              <a:buChar char="•"/>
            </a:pPr>
            <a:r>
              <a:rPr lang="en-US" dirty="0" smtClean="0">
                <a:cs typeface="Bernard MT Condensed"/>
              </a:rPr>
              <a:t>USA and international Staff</a:t>
            </a:r>
          </a:p>
          <a:p>
            <a:r>
              <a:rPr lang="en-US" b="1" dirty="0" smtClean="0">
                <a:cs typeface="Bernard MT Condensed"/>
              </a:rPr>
              <a:t>Global Brigades at Indiana University</a:t>
            </a:r>
          </a:p>
          <a:p>
            <a:pPr marL="457200" indent="-457200">
              <a:buFont typeface="Arial"/>
              <a:buChar char="•"/>
            </a:pPr>
            <a:r>
              <a:rPr lang="en-US" dirty="0" smtClean="0">
                <a:cs typeface="Bernard MT Condensed"/>
              </a:rPr>
              <a:t>Blanket Organization on Campus</a:t>
            </a:r>
          </a:p>
          <a:p>
            <a:pPr marL="457200" indent="-457200">
              <a:buFont typeface="Arial"/>
              <a:buChar char="•"/>
            </a:pPr>
            <a:r>
              <a:rPr lang="en-US" dirty="0" smtClean="0">
                <a:cs typeface="Bernard MT Condensed"/>
              </a:rPr>
              <a:t>Includes Water, Public Health, Microfinance, Business, Environmenta</a:t>
            </a:r>
            <a:r>
              <a:rPr lang="en-US" dirty="0">
                <a:cs typeface="Bernard MT Condensed"/>
              </a:rPr>
              <a:t>l</a:t>
            </a:r>
            <a:r>
              <a:rPr lang="en-US" dirty="0" smtClean="0">
                <a:cs typeface="Bernard MT Condensed"/>
              </a:rPr>
              <a:t>, and Medical Brigades</a:t>
            </a:r>
          </a:p>
          <a:p>
            <a:r>
              <a:rPr lang="en-US" b="1" dirty="0" smtClean="0">
                <a:cs typeface="Bernard MT Condensed"/>
              </a:rPr>
              <a:t>Global Water and Public Health Brigades at IU</a:t>
            </a:r>
          </a:p>
          <a:p>
            <a:pPr marL="457200" indent="-457200">
              <a:buFont typeface="Arial"/>
              <a:buChar char="•"/>
            </a:pPr>
            <a:r>
              <a:rPr lang="en-US" dirty="0" smtClean="0">
                <a:cs typeface="Bernard MT Condensed"/>
              </a:rPr>
              <a:t>Two disciplines working together</a:t>
            </a:r>
          </a:p>
        </p:txBody>
      </p:sp>
      <p:sp>
        <p:nvSpPr>
          <p:cNvPr id="15" name="TextBox 14"/>
          <p:cNvSpPr txBox="1"/>
          <p:nvPr/>
        </p:nvSpPr>
        <p:spPr>
          <a:xfrm>
            <a:off x="457200" y="1371600"/>
            <a:ext cx="7772400" cy="954107"/>
          </a:xfrm>
          <a:prstGeom prst="rect">
            <a:avLst/>
          </a:prstGeom>
          <a:noFill/>
        </p:spPr>
        <p:txBody>
          <a:bodyPr wrap="square" rtlCol="0">
            <a:spAutoFit/>
          </a:bodyPr>
          <a:lstStyle/>
          <a:p>
            <a:pPr algn="ctr"/>
            <a:r>
              <a:rPr lang="en-US" sz="3200" b="1" dirty="0" smtClean="0"/>
              <a:t>Mission Statement</a:t>
            </a:r>
            <a:r>
              <a:rPr lang="en-US" dirty="0" smtClean="0"/>
              <a:t>: </a:t>
            </a:r>
            <a:r>
              <a:rPr lang="en-US" sz="2400" dirty="0" smtClean="0"/>
              <a:t>Empowering </a:t>
            </a:r>
            <a:r>
              <a:rPr lang="en-US" sz="2400" u="sng" dirty="0" smtClean="0"/>
              <a:t>students</a:t>
            </a:r>
            <a:r>
              <a:rPr lang="en-US" sz="2400" dirty="0" smtClean="0"/>
              <a:t> to empower communities</a:t>
            </a:r>
            <a:endParaRPr lang="en-US" sz="2400" dirty="0"/>
          </a:p>
        </p:txBody>
      </p:sp>
      <p:pic>
        <p:nvPicPr>
          <p:cNvPr id="16" name="Picture 15"/>
          <p:cNvPicPr>
            <a:picLocks noChangeAspect="1"/>
          </p:cNvPicPr>
          <p:nvPr/>
        </p:nvPicPr>
        <p:blipFill>
          <a:blip r:embed="rId4"/>
          <a:stretch>
            <a:fillRect/>
          </a:stretch>
        </p:blipFill>
        <p:spPr>
          <a:xfrm>
            <a:off x="8517" y="3048000"/>
            <a:ext cx="4917441" cy="21129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Globe w Tag - Honduras Landscape copy.jpg"/>
          <p:cNvPicPr>
            <a:picLocks noChangeAspect="1"/>
          </p:cNvPicPr>
          <p:nvPr/>
        </p:nvPicPr>
        <p:blipFill>
          <a:blip r:embed="rId3" cstate="email"/>
          <a:stretch>
            <a:fillRect/>
          </a:stretch>
        </p:blipFill>
        <p:spPr>
          <a:xfrm>
            <a:off x="1676400" y="533400"/>
            <a:ext cx="4959139" cy="5029200"/>
          </a:xfrm>
          <a:prstGeom prst="rect">
            <a:avLst/>
          </a:prstGeom>
        </p:spPr>
      </p:pic>
      <p:sp>
        <p:nvSpPr>
          <p:cNvPr id="8" name="TextBox 7"/>
          <p:cNvSpPr txBox="1"/>
          <p:nvPr/>
        </p:nvSpPr>
        <p:spPr>
          <a:xfrm>
            <a:off x="5030133" y="4139625"/>
            <a:ext cx="2090829" cy="584775"/>
          </a:xfrm>
          <a:prstGeom prst="rect">
            <a:avLst/>
          </a:prstGeom>
          <a:noFill/>
        </p:spPr>
        <p:txBody>
          <a:bodyPr wrap="none" rtlCol="0">
            <a:spAutoFit/>
          </a:bodyPr>
          <a:lstStyle/>
          <a:p>
            <a:r>
              <a:rPr lang="en-US" sz="3200" b="1" dirty="0" smtClean="0">
                <a:solidFill>
                  <a:srgbClr val="2F2F2F"/>
                </a:solidFill>
              </a:rPr>
              <a:t>Questions?</a:t>
            </a:r>
            <a:endParaRPr lang="en-US" sz="2400" dirty="0">
              <a:solidFill>
                <a:srgbClr val="2F2F2F"/>
              </a:solidFill>
            </a:endParaRPr>
          </a:p>
        </p:txBody>
      </p:sp>
      <p:pic>
        <p:nvPicPr>
          <p:cNvPr id="10" name="Picture 9" descr="Program Names_final"/>
          <p:cNvPicPr/>
          <p:nvPr/>
        </p:nvPicPr>
        <p:blipFill>
          <a:blip r:embed="rId4"/>
          <a:srcRect l="5875" t="12500" r="12746"/>
          <a:stretch>
            <a:fillRect/>
          </a:stretch>
        </p:blipFill>
        <p:spPr bwMode="auto">
          <a:xfrm rot="10800000">
            <a:off x="174676" y="6283583"/>
            <a:ext cx="7086600" cy="436084"/>
          </a:xfrm>
          <a:prstGeom prst="rect">
            <a:avLst/>
          </a:prstGeom>
          <a:noFill/>
          <a:ln w="9525">
            <a:noFill/>
            <a:miter lim="800000"/>
            <a:headEnd/>
            <a:tailEnd/>
          </a:ln>
        </p:spPr>
      </p:pic>
      <p:pic>
        <p:nvPicPr>
          <p:cNvPr id="7" name="Picture 6" descr="GB Logo 2010_med res.jpg"/>
          <p:cNvPicPr>
            <a:picLocks noChangeAspect="1"/>
          </p:cNvPicPr>
          <p:nvPr/>
        </p:nvPicPr>
        <p:blipFill>
          <a:blip r:embed="rId5" cstate="print"/>
          <a:srcRect t="2018"/>
          <a:stretch>
            <a:fillRect/>
          </a:stretch>
        </p:blipFill>
        <p:spPr>
          <a:xfrm>
            <a:off x="7268008" y="6019800"/>
            <a:ext cx="1757588" cy="7399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09600" y="228600"/>
            <a:ext cx="3853714" cy="769441"/>
          </a:xfrm>
          <a:prstGeom prst="rect">
            <a:avLst/>
          </a:prstGeom>
          <a:noFill/>
        </p:spPr>
        <p:txBody>
          <a:bodyPr wrap="none" rtlCol="0">
            <a:spAutoFit/>
          </a:bodyPr>
          <a:lstStyle/>
          <a:p>
            <a:r>
              <a:rPr lang="en-US" sz="4400" dirty="0">
                <a:solidFill>
                  <a:schemeClr val="bg1"/>
                </a:solidFill>
              </a:rPr>
              <a:t>Why Honduras?</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pic>
        <p:nvPicPr>
          <p:cNvPr id="8" name="Picture 7" descr="Slide 4 - GBB Central America Outline.jpg"/>
          <p:cNvPicPr>
            <a:picLocks noChangeAspect="1"/>
          </p:cNvPicPr>
          <p:nvPr/>
        </p:nvPicPr>
        <p:blipFill>
          <a:blip r:embed="rId4" cstate="print"/>
          <a:srcRect b="25016"/>
          <a:stretch>
            <a:fillRect/>
          </a:stretch>
        </p:blipFill>
        <p:spPr>
          <a:xfrm>
            <a:off x="381000" y="2667000"/>
            <a:ext cx="4211549" cy="2839781"/>
          </a:xfrm>
          <a:prstGeom prst="rect">
            <a:avLst/>
          </a:prstGeom>
        </p:spPr>
      </p:pic>
      <p:sp>
        <p:nvSpPr>
          <p:cNvPr id="9" name="Title 1"/>
          <p:cNvSpPr txBox="1">
            <a:spLocks/>
          </p:cNvSpPr>
          <p:nvPr/>
        </p:nvSpPr>
        <p:spPr>
          <a:xfrm>
            <a:off x="4370715" y="1734740"/>
            <a:ext cx="4461590" cy="2899442"/>
          </a:xfrm>
          <a:prstGeom prst="rect">
            <a:avLst/>
          </a:prstGeom>
        </p:spPr>
        <p:txBody>
          <a:bodyPr vert="horz" lIns="91440" tIns="45720" rIns="91440" bIns="45720" rtlCol="0" anchor="ctr">
            <a:normAutofit fontScale="40000" lnSpcReduction="20000"/>
          </a:bodyPr>
          <a:lstStyle/>
          <a:p>
            <a:pPr marL="0" marR="0" lvl="0" indent="0" defTabSz="457200" rtl="0" eaLnBrk="1" fontAlgn="auto" latinLnBrk="0" hangingPunct="1">
              <a:lnSpc>
                <a:spcPct val="100000"/>
              </a:lnSpc>
              <a:spcBef>
                <a:spcPct val="0"/>
              </a:spcBef>
              <a:spcAft>
                <a:spcPts val="0"/>
              </a:spcAft>
              <a:buClrTx/>
              <a:buSzTx/>
              <a:buFont typeface="Arial"/>
              <a:buChar char="•"/>
              <a:tabLst/>
              <a:defRPr/>
            </a:pPr>
            <a:r>
              <a:rPr lang="en-US" sz="4400" dirty="0" smtClean="0">
                <a:latin typeface="+mj-lt"/>
                <a:ea typeface="+mj-ea"/>
                <a:cs typeface="+mj-cs"/>
              </a:rPr>
              <a:t>70% do not have access to public sanitary services</a:t>
            </a:r>
          </a:p>
          <a:p>
            <a:pPr marL="0" marR="0" lvl="0" indent="0" defTabSz="457200" rtl="0" eaLnBrk="1" fontAlgn="auto" latinLnBrk="0" hangingPunct="1">
              <a:lnSpc>
                <a:spcPct val="100000"/>
              </a:lnSpc>
              <a:spcBef>
                <a:spcPct val="0"/>
              </a:spcBef>
              <a:spcAft>
                <a:spcPts val="0"/>
              </a:spcAft>
              <a:buClrTx/>
              <a:buSzTx/>
              <a:tabLst/>
              <a:defRPr/>
            </a:pPr>
            <a:endParaRPr lang="en-US" sz="44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Average</a:t>
            </a:r>
            <a:r>
              <a:rPr kumimoji="0" lang="en-US" sz="4400" b="0" i="0" u="none" strike="noStrike" kern="1200" cap="none" spc="0" normalizeH="0" noProof="0" dirty="0" smtClean="0">
                <a:ln>
                  <a:noFill/>
                </a:ln>
                <a:solidFill>
                  <a:schemeClr val="tx1"/>
                </a:solidFill>
                <a:effectLst/>
                <a:uLnTx/>
                <a:uFillTx/>
                <a:latin typeface="+mj-lt"/>
                <a:ea typeface="+mj-ea"/>
                <a:cs typeface="+mj-cs"/>
              </a:rPr>
              <a:t> family income is less than $1 a day</a:t>
            </a:r>
          </a:p>
          <a:p>
            <a:pPr marL="0" marR="0" lvl="0" indent="0" defTabSz="457200" rtl="0" eaLnBrk="1" fontAlgn="auto" latinLnBrk="0" hangingPunct="1">
              <a:lnSpc>
                <a:spcPct val="100000"/>
              </a:lnSpc>
              <a:spcBef>
                <a:spcPct val="0"/>
              </a:spcBef>
              <a:spcAft>
                <a:spcPts val="0"/>
              </a:spcAft>
              <a:buClrTx/>
              <a:buSzTx/>
              <a:buFont typeface="Arial"/>
              <a:buChar char="•"/>
              <a:tabLst/>
              <a:defRPr/>
            </a:pPr>
            <a:endParaRPr kumimoji="0" lang="en-US" sz="4400" b="0" i="0" u="none" strike="noStrike" kern="1200" cap="none" spc="0" normalizeH="0" noProof="0" dirty="0" smtClean="0">
              <a:ln>
                <a:noFill/>
              </a:ln>
              <a:solidFill>
                <a:schemeClr val="tx1"/>
              </a:solidFill>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a:buChar char="•"/>
              <a:tabLst/>
              <a:defRPr/>
            </a:pPr>
            <a:r>
              <a:rPr lang="en-US" sz="4400" baseline="0" dirty="0" smtClean="0">
                <a:latin typeface="+mj-lt"/>
                <a:ea typeface="+mj-ea"/>
                <a:cs typeface="+mj-cs"/>
              </a:rPr>
              <a:t>Typically</a:t>
            </a:r>
            <a:r>
              <a:rPr lang="en-US" sz="4400" dirty="0" smtClean="0">
                <a:latin typeface="+mj-lt"/>
                <a:ea typeface="+mj-ea"/>
                <a:cs typeface="+mj-cs"/>
              </a:rPr>
              <a:t> no doctors within a 20 mile radius</a:t>
            </a:r>
          </a:p>
          <a:p>
            <a:pPr marL="0" marR="0" lvl="0" indent="0" defTabSz="457200" rtl="0" eaLnBrk="1" fontAlgn="auto" latinLnBrk="0" hangingPunct="1">
              <a:lnSpc>
                <a:spcPct val="100000"/>
              </a:lnSpc>
              <a:spcBef>
                <a:spcPct val="0"/>
              </a:spcBef>
              <a:spcAft>
                <a:spcPts val="0"/>
              </a:spcAft>
              <a:buClrTx/>
              <a:buSzTx/>
              <a:buFont typeface="Arial"/>
              <a:buChar char="•"/>
              <a:tabLst/>
              <a:defRPr/>
            </a:pPr>
            <a:endParaRPr lang="en-US" sz="44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Typical</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lang="en-US" sz="4400" dirty="0" smtClean="0">
                <a:latin typeface="+mj-lt"/>
                <a:ea typeface="+mj-ea"/>
                <a:cs typeface="+mj-cs"/>
              </a:rPr>
              <a:t>families have less than 3 gallons of water per day to use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622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3858936" cy="738664"/>
          </a:xfrm>
          <a:prstGeom prst="rect">
            <a:avLst/>
          </a:prstGeom>
          <a:noFill/>
        </p:spPr>
        <p:txBody>
          <a:bodyPr wrap="none" rtlCol="0">
            <a:spAutoFit/>
          </a:bodyPr>
          <a:lstStyle/>
          <a:p>
            <a:r>
              <a:rPr lang="en-US" sz="4200" b="1" dirty="0" smtClean="0">
                <a:solidFill>
                  <a:schemeClr val="bg1"/>
                </a:solidFill>
              </a:rPr>
              <a:t>What do we do?</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721190"/>
          </a:xfrm>
          <a:prstGeom prst="rect">
            <a:avLst/>
          </a:prstGeom>
        </p:spPr>
      </p:pic>
      <p:sp>
        <p:nvSpPr>
          <p:cNvPr id="2" name="TextBox 1"/>
          <p:cNvSpPr txBox="1"/>
          <p:nvPr/>
        </p:nvSpPr>
        <p:spPr>
          <a:xfrm>
            <a:off x="304800" y="1600200"/>
            <a:ext cx="4267200" cy="2677656"/>
          </a:xfrm>
          <a:prstGeom prst="rect">
            <a:avLst/>
          </a:prstGeom>
          <a:noFill/>
        </p:spPr>
        <p:txBody>
          <a:bodyPr wrap="square" rtlCol="0">
            <a:spAutoFit/>
          </a:bodyPr>
          <a:lstStyle/>
          <a:p>
            <a:r>
              <a:rPr lang="en-US" sz="2400" b="1" u="sng" dirty="0" smtClean="0">
                <a:solidFill>
                  <a:srgbClr val="0082B7"/>
                </a:solidFill>
              </a:rPr>
              <a:t>Off-Campus Work Abroad</a:t>
            </a:r>
          </a:p>
          <a:p>
            <a:pPr marL="285750" indent="-285750">
              <a:buFont typeface="Arial"/>
              <a:buChar char="•"/>
            </a:pPr>
            <a:r>
              <a:rPr lang="en-US" sz="2400" dirty="0" smtClean="0"/>
              <a:t>Brigades in order to do hands-on work and education in communities</a:t>
            </a:r>
          </a:p>
          <a:p>
            <a:pPr marL="285750" indent="-285750">
              <a:buFont typeface="Arial"/>
              <a:buChar char="•"/>
            </a:pPr>
            <a:r>
              <a:rPr lang="en-US" sz="2400" dirty="0" smtClean="0"/>
              <a:t>Work with GB Staff and community members under direction of in-country staff</a:t>
            </a:r>
            <a:endParaRPr lang="en-US" sz="2400" dirty="0"/>
          </a:p>
        </p:txBody>
      </p:sp>
      <p:sp>
        <p:nvSpPr>
          <p:cNvPr id="4" name="TextBox 3"/>
          <p:cNvSpPr txBox="1"/>
          <p:nvPr/>
        </p:nvSpPr>
        <p:spPr>
          <a:xfrm>
            <a:off x="4800600" y="1600200"/>
            <a:ext cx="3962400" cy="4524315"/>
          </a:xfrm>
          <a:prstGeom prst="rect">
            <a:avLst/>
          </a:prstGeom>
          <a:noFill/>
        </p:spPr>
        <p:txBody>
          <a:bodyPr wrap="square" rtlCol="0">
            <a:spAutoFit/>
          </a:bodyPr>
          <a:lstStyle/>
          <a:p>
            <a:r>
              <a:rPr lang="en-US" sz="2400" b="1" u="sng" dirty="0" smtClean="0">
                <a:solidFill>
                  <a:srgbClr val="FF6600"/>
                </a:solidFill>
              </a:rPr>
              <a:t>On-Campus Work</a:t>
            </a:r>
          </a:p>
          <a:p>
            <a:pPr marL="285750" indent="-285750">
              <a:buFont typeface="Arial"/>
              <a:buChar char="•"/>
            </a:pPr>
            <a:r>
              <a:rPr lang="en-US" sz="2400" dirty="0" smtClean="0"/>
              <a:t>Donation Drives</a:t>
            </a:r>
          </a:p>
          <a:p>
            <a:pPr marL="285750" indent="-285750">
              <a:buFont typeface="Arial"/>
              <a:buChar char="•"/>
            </a:pPr>
            <a:r>
              <a:rPr lang="en-US" sz="2400" dirty="0" smtClean="0"/>
              <a:t>Fundraising</a:t>
            </a:r>
          </a:p>
          <a:p>
            <a:pPr marL="285750" indent="-285750">
              <a:buFont typeface="Arial"/>
              <a:buChar char="•"/>
            </a:pPr>
            <a:r>
              <a:rPr lang="en-US" sz="2400" dirty="0" smtClean="0"/>
              <a:t>Awareness</a:t>
            </a:r>
          </a:p>
          <a:p>
            <a:pPr marL="285750" indent="-285750">
              <a:buFont typeface="Arial"/>
              <a:buChar char="•"/>
            </a:pPr>
            <a:r>
              <a:rPr lang="en-US" sz="2400" dirty="0" smtClean="0"/>
              <a:t>Collaborations with other student groups</a:t>
            </a:r>
          </a:p>
          <a:p>
            <a:pPr marL="285750" indent="-285750">
              <a:buFont typeface="Arial"/>
              <a:buChar char="•"/>
            </a:pPr>
            <a:r>
              <a:rPr lang="en-US" sz="2400" dirty="0" smtClean="0"/>
              <a:t>Discussions about development</a:t>
            </a:r>
          </a:p>
          <a:p>
            <a:pPr marL="285750" indent="-285750">
              <a:buFont typeface="Arial"/>
              <a:buChar char="•"/>
            </a:pPr>
            <a:r>
              <a:rPr lang="en-US" sz="2400" dirty="0" smtClean="0"/>
              <a:t>Future Possibility: Research and distance project development for specific initiatives</a:t>
            </a:r>
            <a:endParaRPr lang="en-US" sz="2400" dirty="0"/>
          </a:p>
        </p:txBody>
      </p:sp>
      <p:pic>
        <p:nvPicPr>
          <p:cNvPr id="5" name="Picture 4"/>
          <p:cNvPicPr>
            <a:picLocks noChangeAspect="1"/>
          </p:cNvPicPr>
          <p:nvPr/>
        </p:nvPicPr>
        <p:blipFill rotWithShape="1">
          <a:blip r:embed="rId4"/>
          <a:srcRect l="9646" r="8881"/>
          <a:stretch/>
        </p:blipFill>
        <p:spPr>
          <a:xfrm>
            <a:off x="846706" y="4267200"/>
            <a:ext cx="2645961" cy="243576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89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3416846" cy="738664"/>
          </a:xfrm>
          <a:prstGeom prst="rect">
            <a:avLst/>
          </a:prstGeom>
          <a:noFill/>
        </p:spPr>
        <p:txBody>
          <a:bodyPr wrap="none" rtlCol="0">
            <a:spAutoFit/>
          </a:bodyPr>
          <a:lstStyle/>
          <a:p>
            <a:r>
              <a:rPr lang="en-US" sz="4200" b="1" dirty="0" smtClean="0">
                <a:solidFill>
                  <a:schemeClr val="bg1"/>
                </a:solidFill>
              </a:rPr>
              <a:t>Water Brigade</a:t>
            </a:r>
            <a:endParaRPr lang="en-US" sz="4200" b="1" dirty="0">
              <a:solidFill>
                <a:schemeClr val="bg1"/>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sp>
        <p:nvSpPr>
          <p:cNvPr id="2" name="TextBox 1"/>
          <p:cNvSpPr txBox="1"/>
          <p:nvPr/>
        </p:nvSpPr>
        <p:spPr>
          <a:xfrm>
            <a:off x="3343649" y="6096000"/>
            <a:ext cx="5791200" cy="584776"/>
          </a:xfrm>
          <a:prstGeom prst="rect">
            <a:avLst/>
          </a:prstGeom>
          <a:noFill/>
        </p:spPr>
        <p:txBody>
          <a:bodyPr wrap="square" rtlCol="0">
            <a:spAutoFit/>
          </a:bodyPr>
          <a:lstStyle/>
          <a:p>
            <a:r>
              <a:rPr lang="en-US" sz="3200" b="1" dirty="0" smtClean="0">
                <a:latin typeface="Engravers MT"/>
                <a:cs typeface="Engravers MT"/>
              </a:rPr>
              <a:t>El </a:t>
            </a:r>
            <a:r>
              <a:rPr lang="en-US" sz="3200" b="1" dirty="0" err="1" smtClean="0">
                <a:latin typeface="Engravers MT"/>
                <a:cs typeface="Engravers MT"/>
              </a:rPr>
              <a:t>agua</a:t>
            </a:r>
            <a:r>
              <a:rPr lang="en-US" sz="3200" b="1" dirty="0" smtClean="0">
                <a:latin typeface="Engravers MT"/>
                <a:cs typeface="Engravers MT"/>
              </a:rPr>
              <a:t> </a:t>
            </a:r>
            <a:r>
              <a:rPr lang="en-US" sz="3200" b="1" dirty="0" err="1" smtClean="0">
                <a:latin typeface="Engravers MT"/>
                <a:cs typeface="Engravers MT"/>
              </a:rPr>
              <a:t>es</a:t>
            </a:r>
            <a:r>
              <a:rPr lang="en-US" sz="3200" b="1" dirty="0" smtClean="0">
                <a:latin typeface="Engravers MT"/>
                <a:cs typeface="Engravers MT"/>
              </a:rPr>
              <a:t> </a:t>
            </a:r>
            <a:r>
              <a:rPr lang="en-US" sz="3200" b="1" dirty="0" err="1" smtClean="0">
                <a:latin typeface="Engravers MT"/>
                <a:cs typeface="Engravers MT"/>
              </a:rPr>
              <a:t>vida</a:t>
            </a:r>
            <a:r>
              <a:rPr lang="en-US" sz="3200" b="1" dirty="0" smtClean="0">
                <a:latin typeface="Engravers MT"/>
                <a:cs typeface="Engravers MT"/>
              </a:rPr>
              <a:t> </a:t>
            </a:r>
            <a:endParaRPr lang="en-US" sz="3200" b="1" dirty="0">
              <a:latin typeface="Engravers MT"/>
              <a:cs typeface="Engravers MT"/>
            </a:endParaRPr>
          </a:p>
        </p:txBody>
      </p:sp>
      <p:sp>
        <p:nvSpPr>
          <p:cNvPr id="4" name="TextBox 3"/>
          <p:cNvSpPr txBox="1"/>
          <p:nvPr/>
        </p:nvSpPr>
        <p:spPr>
          <a:xfrm>
            <a:off x="5105400" y="1627525"/>
            <a:ext cx="3886200" cy="3477875"/>
          </a:xfrm>
          <a:prstGeom prst="rect">
            <a:avLst/>
          </a:prstGeom>
          <a:noFill/>
        </p:spPr>
        <p:txBody>
          <a:bodyPr wrap="square" rtlCol="0">
            <a:spAutoFit/>
          </a:bodyPr>
          <a:lstStyle/>
          <a:p>
            <a:r>
              <a:rPr lang="en-US" sz="2400" b="1" dirty="0" smtClean="0"/>
              <a:t>Practical Goal</a:t>
            </a:r>
            <a:r>
              <a:rPr lang="en-US" dirty="0" smtClean="0"/>
              <a:t>: </a:t>
            </a:r>
            <a:r>
              <a:rPr lang="en-US" sz="2000" dirty="0" smtClean="0"/>
              <a:t>to implement practical and effective water systems and education on proper water-handling practices in order to prevent water-borne illness </a:t>
            </a:r>
            <a:r>
              <a:rPr lang="en-US" sz="2000" dirty="0"/>
              <a:t>in the community </a:t>
            </a:r>
            <a:endParaRPr lang="en-US" sz="2000" dirty="0" smtClean="0"/>
          </a:p>
          <a:p>
            <a:r>
              <a:rPr lang="en-US" sz="2400" b="1" dirty="0" smtClean="0"/>
              <a:t>Some Benefits: </a:t>
            </a:r>
            <a:r>
              <a:rPr lang="en-US" sz="2400" dirty="0" smtClean="0"/>
              <a:t>greatly improved health, greater productivity, more time, independence.</a:t>
            </a:r>
            <a:endParaRPr lang="en-US" sz="2400" b="1" dirty="0" smtClean="0"/>
          </a:p>
        </p:txBody>
      </p:sp>
      <p:sp>
        <p:nvSpPr>
          <p:cNvPr id="8" name="TextBox 7"/>
          <p:cNvSpPr txBox="1"/>
          <p:nvPr/>
        </p:nvSpPr>
        <p:spPr>
          <a:xfrm>
            <a:off x="228600" y="1676400"/>
            <a:ext cx="3962400" cy="2585323"/>
          </a:xfrm>
          <a:prstGeom prst="rect">
            <a:avLst/>
          </a:prstGeom>
          <a:noFill/>
        </p:spPr>
        <p:txBody>
          <a:bodyPr wrap="square" rtlCol="0">
            <a:spAutoFit/>
          </a:bodyPr>
          <a:lstStyle/>
          <a:p>
            <a:r>
              <a:rPr lang="en-US" b="1" dirty="0" smtClean="0"/>
              <a:t>What a Water Brigade Looks Like:</a:t>
            </a:r>
          </a:p>
          <a:p>
            <a:pPr marL="285750" indent="-285750">
              <a:buFont typeface="Arial"/>
              <a:buChar char="•"/>
            </a:pPr>
            <a:r>
              <a:rPr lang="en-US" dirty="0" smtClean="0"/>
              <a:t>Travel and introductions</a:t>
            </a:r>
          </a:p>
          <a:p>
            <a:pPr marL="285750" indent="-285750">
              <a:buFont typeface="Arial"/>
              <a:buChar char="•"/>
            </a:pPr>
            <a:r>
              <a:rPr lang="en-US" dirty="0" smtClean="0"/>
              <a:t>Meet the community, learn about the community specific needs, explore the water system, discussions</a:t>
            </a:r>
          </a:p>
          <a:p>
            <a:pPr marL="285750" indent="-285750">
              <a:buFont typeface="Arial"/>
              <a:buChar char="•"/>
            </a:pPr>
            <a:r>
              <a:rPr lang="en-US" dirty="0" smtClean="0"/>
              <a:t>Work and Education</a:t>
            </a:r>
          </a:p>
          <a:p>
            <a:pPr marL="285750" indent="-285750">
              <a:buFont typeface="Arial"/>
              <a:buChar char="•"/>
            </a:pPr>
            <a:r>
              <a:rPr lang="en-US" dirty="0" smtClean="0"/>
              <a:t>Finish and Reflect  </a:t>
            </a:r>
          </a:p>
          <a:p>
            <a:endParaRPr lang="en-US" dirty="0"/>
          </a:p>
        </p:txBody>
      </p:sp>
      <p:pic>
        <p:nvPicPr>
          <p:cNvPr id="5" name="Picture 4"/>
          <p:cNvPicPr>
            <a:picLocks noChangeAspect="1"/>
          </p:cNvPicPr>
          <p:nvPr/>
        </p:nvPicPr>
        <p:blipFill>
          <a:blip r:embed="rId4"/>
          <a:stretch>
            <a:fillRect/>
          </a:stretch>
        </p:blipFill>
        <p:spPr>
          <a:xfrm>
            <a:off x="2819400" y="3124200"/>
            <a:ext cx="1981200" cy="2978004"/>
          </a:xfrm>
          <a:prstGeom prst="rect">
            <a:avLst/>
          </a:prstGeom>
        </p:spPr>
      </p:pic>
      <p:pic>
        <p:nvPicPr>
          <p:cNvPr id="7" name="Picture 6"/>
          <p:cNvPicPr>
            <a:picLocks noChangeAspect="1"/>
          </p:cNvPicPr>
          <p:nvPr/>
        </p:nvPicPr>
        <p:blipFill>
          <a:blip r:embed="rId5"/>
          <a:stretch>
            <a:fillRect/>
          </a:stretch>
        </p:blipFill>
        <p:spPr>
          <a:xfrm>
            <a:off x="304800" y="4419600"/>
            <a:ext cx="2438400" cy="1828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543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228600"/>
            <a:ext cx="6074355" cy="738664"/>
          </a:xfrm>
          <a:prstGeom prst="rect">
            <a:avLst/>
          </a:prstGeom>
          <a:noFill/>
        </p:spPr>
        <p:txBody>
          <a:bodyPr wrap="none" rtlCol="0">
            <a:spAutoFit/>
          </a:bodyPr>
          <a:lstStyle/>
          <a:p>
            <a:r>
              <a:rPr lang="en-US" sz="4200" b="1" dirty="0" smtClean="0">
                <a:solidFill>
                  <a:schemeClr val="bg1"/>
                </a:solidFill>
              </a:rPr>
              <a:t>EXAMPLE WATER PROJECT</a:t>
            </a:r>
            <a:endParaRPr lang="en-US" sz="4200" b="1" dirty="0">
              <a:solidFill>
                <a:schemeClr val="bg1"/>
              </a:solidFill>
            </a:endParaRPr>
          </a:p>
        </p:txBody>
      </p:sp>
      <p:sp>
        <p:nvSpPr>
          <p:cNvPr id="8" name="Rounded Rectangle 7"/>
          <p:cNvSpPr/>
          <p:nvPr/>
        </p:nvSpPr>
        <p:spPr>
          <a:xfrm>
            <a:off x="3188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9" name="Rounded Rectangle 8"/>
          <p:cNvSpPr/>
          <p:nvPr/>
        </p:nvSpPr>
        <p:spPr>
          <a:xfrm>
            <a:off x="15380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10" name="Rounded Rectangle 9"/>
          <p:cNvSpPr/>
          <p:nvPr/>
        </p:nvSpPr>
        <p:spPr>
          <a:xfrm>
            <a:off x="2757268" y="6414868"/>
            <a:ext cx="1143000" cy="228600"/>
          </a:xfrm>
          <a:prstGeom prst="roundRect">
            <a:avLst/>
          </a:prstGeom>
          <a:solidFill>
            <a:srgbClr val="008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11" name="Rounded Rectangle 10"/>
          <p:cNvSpPr/>
          <p:nvPr/>
        </p:nvSpPr>
        <p:spPr>
          <a:xfrm>
            <a:off x="39764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12" name="Rounded Rectangle 11"/>
          <p:cNvSpPr/>
          <p:nvPr/>
        </p:nvSpPr>
        <p:spPr>
          <a:xfrm>
            <a:off x="51956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13" name="Rounded Rectangle 12"/>
          <p:cNvSpPr/>
          <p:nvPr/>
        </p:nvSpPr>
        <p:spPr>
          <a:xfrm>
            <a:off x="64148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14" name="Rounded Rectangle 13"/>
          <p:cNvSpPr/>
          <p:nvPr/>
        </p:nvSpPr>
        <p:spPr>
          <a:xfrm>
            <a:off x="76340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sp>
        <p:nvSpPr>
          <p:cNvPr id="15" name="TextBox 14"/>
          <p:cNvSpPr txBox="1"/>
          <p:nvPr/>
        </p:nvSpPr>
        <p:spPr>
          <a:xfrm>
            <a:off x="4203032" y="2193758"/>
            <a:ext cx="4940968" cy="4915877"/>
          </a:xfrm>
          <a:prstGeom prst="rect">
            <a:avLst/>
          </a:prstGeom>
          <a:noFill/>
        </p:spPr>
        <p:txBody>
          <a:bodyPr wrap="square" rtlCol="0">
            <a:spAutoFit/>
          </a:bodyPr>
          <a:lstStyle/>
          <a:p>
            <a:endParaRPr lang="en-US" dirty="0" smtClean="0">
              <a:solidFill>
                <a:srgbClr val="0082B7"/>
              </a:solidFill>
            </a:endParaRPr>
          </a:p>
          <a:p>
            <a:r>
              <a:rPr lang="en-US" b="1" dirty="0" smtClean="0">
                <a:solidFill>
                  <a:srgbClr val="0082B7"/>
                </a:solidFill>
              </a:rPr>
              <a:t>Successful Implementations:</a:t>
            </a:r>
          </a:p>
          <a:p>
            <a:pPr marL="115888" indent="233363">
              <a:buFont typeface="Arial" pitchFamily="34" charset="0"/>
              <a:buChar char="•"/>
            </a:pPr>
            <a:r>
              <a:rPr lang="en-US" dirty="0" smtClean="0">
                <a:solidFill>
                  <a:srgbClr val="2F2F2F"/>
                </a:solidFill>
              </a:rPr>
              <a:t>Filter &amp; conduction line</a:t>
            </a:r>
          </a:p>
          <a:p>
            <a:pPr marL="115888" indent="233363">
              <a:buFont typeface="Arial" pitchFamily="34" charset="0"/>
              <a:buChar char="•"/>
            </a:pPr>
            <a:r>
              <a:rPr lang="en-US" dirty="0" smtClean="0">
                <a:solidFill>
                  <a:srgbClr val="2F2F2F"/>
                </a:solidFill>
              </a:rPr>
              <a:t>Repaired storage tank &amp; chlorinator</a:t>
            </a:r>
          </a:p>
          <a:p>
            <a:pPr marL="115888" indent="233363">
              <a:buFont typeface="Arial" pitchFamily="34" charset="0"/>
              <a:buChar char="•"/>
            </a:pPr>
            <a:r>
              <a:rPr lang="en-US" dirty="0" smtClean="0">
                <a:solidFill>
                  <a:srgbClr val="2F2F2F"/>
                </a:solidFill>
              </a:rPr>
              <a:t>Distribution network</a:t>
            </a:r>
          </a:p>
          <a:p>
            <a:pPr marL="115888" indent="233363">
              <a:buFont typeface="Arial" pitchFamily="34" charset="0"/>
              <a:buChar char="•"/>
            </a:pPr>
            <a:r>
              <a:rPr lang="en-US" dirty="0" smtClean="0">
                <a:solidFill>
                  <a:srgbClr val="2F2F2F"/>
                </a:solidFill>
              </a:rPr>
              <a:t>Home Connections</a:t>
            </a:r>
            <a:r>
              <a:rPr lang="en-US" b="1" dirty="0" smtClean="0">
                <a:solidFill>
                  <a:srgbClr val="2F2F2F"/>
                </a:solidFill>
              </a:rPr>
              <a:t/>
            </a:r>
            <a:br>
              <a:rPr lang="en-US" b="1" dirty="0" smtClean="0">
                <a:solidFill>
                  <a:srgbClr val="2F2F2F"/>
                </a:solidFill>
              </a:rPr>
            </a:br>
            <a:endParaRPr lang="en-US" b="1" dirty="0" smtClean="0">
              <a:solidFill>
                <a:srgbClr val="2F2F2F"/>
              </a:solidFill>
            </a:endParaRPr>
          </a:p>
          <a:p>
            <a:r>
              <a:rPr lang="en-US" b="1" dirty="0" smtClean="0">
                <a:solidFill>
                  <a:srgbClr val="0082B7"/>
                </a:solidFill>
              </a:rPr>
              <a:t>Impact:</a:t>
            </a:r>
          </a:p>
          <a:p>
            <a:pPr marL="349250" indent="-233363">
              <a:buFont typeface="Arial" pitchFamily="34" charset="0"/>
              <a:buChar char="•"/>
            </a:pPr>
            <a:r>
              <a:rPr lang="en-US" dirty="0" smtClean="0">
                <a:solidFill>
                  <a:srgbClr val="2F2F2F"/>
                </a:solidFill>
              </a:rPr>
              <a:t>All 87 homes in the community are connected </a:t>
            </a:r>
            <a:br>
              <a:rPr lang="en-US" dirty="0" smtClean="0">
                <a:solidFill>
                  <a:srgbClr val="2F2F2F"/>
                </a:solidFill>
              </a:rPr>
            </a:br>
            <a:r>
              <a:rPr lang="en-US" dirty="0" smtClean="0">
                <a:solidFill>
                  <a:srgbClr val="2F2F2F"/>
                </a:solidFill>
              </a:rPr>
              <a:t>to the water system</a:t>
            </a:r>
          </a:p>
          <a:p>
            <a:pPr marL="349250" indent="-233363">
              <a:buFont typeface="Arial" pitchFamily="34" charset="0"/>
              <a:buChar char="•"/>
            </a:pPr>
            <a:r>
              <a:rPr lang="en-US" dirty="0" smtClean="0">
                <a:solidFill>
                  <a:srgbClr val="2F2F2F"/>
                </a:solidFill>
              </a:rPr>
              <a:t>The flow rate into the storage tank was </a:t>
            </a:r>
            <a:br>
              <a:rPr lang="en-US" dirty="0" smtClean="0">
                <a:solidFill>
                  <a:srgbClr val="2F2F2F"/>
                </a:solidFill>
              </a:rPr>
            </a:br>
            <a:r>
              <a:rPr lang="en-US" dirty="0" smtClean="0">
                <a:solidFill>
                  <a:srgbClr val="2F2F2F"/>
                </a:solidFill>
              </a:rPr>
              <a:t>increased by 233%</a:t>
            </a:r>
          </a:p>
          <a:p>
            <a:pPr marL="349250" indent="-233363">
              <a:buFont typeface="Arial" pitchFamily="34" charset="0"/>
              <a:buChar char="•"/>
            </a:pPr>
            <a:r>
              <a:rPr lang="en-US" dirty="0" smtClean="0">
                <a:solidFill>
                  <a:srgbClr val="2F2F2F"/>
                </a:solidFill>
              </a:rPr>
              <a:t>Diarrhea cases have significantly reduced in young children</a:t>
            </a:r>
          </a:p>
          <a:p>
            <a:pPr marL="349250" indent="-233363">
              <a:buFont typeface="Arial" pitchFamily="34" charset="0"/>
              <a:buChar char="•"/>
            </a:pPr>
            <a:endParaRPr lang="en-US" dirty="0" smtClean="0">
              <a:solidFill>
                <a:srgbClr val="2F2F2F"/>
              </a:solidFill>
            </a:endParaRPr>
          </a:p>
          <a:p>
            <a:pPr>
              <a:lnSpc>
                <a:spcPts val="1600"/>
              </a:lnSpc>
            </a:pPr>
            <a:endParaRPr lang="en-US" dirty="0" smtClean="0">
              <a:solidFill>
                <a:srgbClr val="2F2F2F"/>
              </a:solidFill>
            </a:endParaRPr>
          </a:p>
          <a:p>
            <a:endParaRPr lang="en-US" sz="1600" dirty="0" smtClean="0">
              <a:solidFill>
                <a:srgbClr val="2F2F2F"/>
              </a:solidFill>
            </a:endParaRPr>
          </a:p>
          <a:p>
            <a:pPr>
              <a:lnSpc>
                <a:spcPts val="1600"/>
              </a:lnSpc>
            </a:pPr>
            <a:endParaRPr lang="en-US" dirty="0">
              <a:solidFill>
                <a:srgbClr val="2F2F2F"/>
              </a:solidFill>
            </a:endParaRPr>
          </a:p>
        </p:txBody>
      </p:sp>
      <p:sp>
        <p:nvSpPr>
          <p:cNvPr id="16" name="TextBox 15"/>
          <p:cNvSpPr txBox="1"/>
          <p:nvPr/>
        </p:nvSpPr>
        <p:spPr>
          <a:xfrm>
            <a:off x="261850" y="1143000"/>
            <a:ext cx="7772400" cy="340991"/>
          </a:xfrm>
          <a:prstGeom prst="rect">
            <a:avLst/>
          </a:prstGeom>
          <a:noFill/>
        </p:spPr>
        <p:txBody>
          <a:bodyPr wrap="square" rtlCol="0">
            <a:spAutoFit/>
          </a:bodyPr>
          <a:lstStyle/>
          <a:p>
            <a:pPr>
              <a:lnSpc>
                <a:spcPts val="1600"/>
              </a:lnSpc>
            </a:pPr>
            <a:r>
              <a:rPr lang="en-US" sz="2800" b="1" dirty="0" smtClean="0">
                <a:solidFill>
                  <a:srgbClr val="0082B7"/>
                </a:solidFill>
              </a:rPr>
              <a:t>Community of El </a:t>
            </a:r>
            <a:r>
              <a:rPr lang="en-US" sz="2800" b="1" dirty="0" err="1" smtClean="0">
                <a:solidFill>
                  <a:srgbClr val="0082B7"/>
                </a:solidFill>
              </a:rPr>
              <a:t>Zurzular</a:t>
            </a:r>
            <a:endParaRPr lang="en-US" sz="2000" b="1" dirty="0">
              <a:solidFill>
                <a:srgbClr val="0082B7"/>
              </a:solidFill>
            </a:endParaRPr>
          </a:p>
        </p:txBody>
      </p:sp>
      <p:sp>
        <p:nvSpPr>
          <p:cNvPr id="18" name="Rectangle 17"/>
          <p:cNvSpPr/>
          <p:nvPr/>
        </p:nvSpPr>
        <p:spPr>
          <a:xfrm>
            <a:off x="254925" y="1524000"/>
            <a:ext cx="8839200" cy="830997"/>
          </a:xfrm>
          <a:prstGeom prst="rect">
            <a:avLst/>
          </a:prstGeom>
        </p:spPr>
        <p:txBody>
          <a:bodyPr wrap="square">
            <a:spAutoFit/>
          </a:bodyPr>
          <a:lstStyle/>
          <a:p>
            <a:r>
              <a:rPr lang="en-US" sz="2400" b="1" dirty="0" smtClean="0">
                <a:solidFill>
                  <a:srgbClr val="2F2F2F"/>
                </a:solidFill>
              </a:rPr>
              <a:t>After 5 brigades visited the community, a full water system was completed in 2009!</a:t>
            </a:r>
          </a:p>
        </p:txBody>
      </p:sp>
      <p:pic>
        <p:nvPicPr>
          <p:cNvPr id="20" name="Picture 19" descr="GWB - Piping 04.jpg"/>
          <p:cNvPicPr>
            <a:picLocks noChangeAspect="1"/>
          </p:cNvPicPr>
          <p:nvPr/>
        </p:nvPicPr>
        <p:blipFill>
          <a:blip r:embed="rId3" cstate="print"/>
          <a:srcRect l="12963"/>
          <a:stretch>
            <a:fillRect/>
          </a:stretch>
        </p:blipFill>
        <p:spPr>
          <a:xfrm>
            <a:off x="308794" y="2495557"/>
            <a:ext cx="3810609" cy="328361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52400"/>
            <a:ext cx="5656967" cy="769441"/>
          </a:xfrm>
          <a:prstGeom prst="rect">
            <a:avLst/>
          </a:prstGeom>
          <a:noFill/>
        </p:spPr>
        <p:txBody>
          <a:bodyPr wrap="none" rtlCol="0">
            <a:spAutoFit/>
          </a:bodyPr>
          <a:lstStyle/>
          <a:p>
            <a:r>
              <a:rPr lang="en-US" sz="4400" dirty="0">
                <a:solidFill>
                  <a:srgbClr val="FFFFFF"/>
                </a:solidFill>
              </a:rPr>
              <a:t>Education &amp; Orphanage</a:t>
            </a:r>
            <a:endParaRPr lang="en-US" sz="4200" b="1" dirty="0">
              <a:solidFill>
                <a:srgbClr val="FFFFFF"/>
              </a:solidFill>
            </a:endParaRPr>
          </a:p>
        </p:txBody>
      </p:sp>
      <p:pic>
        <p:nvPicPr>
          <p:cNvPr id="3" name="Picture 2"/>
          <p:cNvPicPr>
            <a:picLocks noChangeAspect="1"/>
          </p:cNvPicPr>
          <p:nvPr/>
        </p:nvPicPr>
        <p:blipFill>
          <a:blip r:embed="rId3"/>
          <a:stretch>
            <a:fillRect/>
          </a:stretch>
        </p:blipFill>
        <p:spPr>
          <a:xfrm>
            <a:off x="7543800" y="762000"/>
            <a:ext cx="1600200" cy="914400"/>
          </a:xfrm>
          <a:prstGeom prst="rect">
            <a:avLst/>
          </a:prstGeom>
        </p:spPr>
      </p:pic>
      <p:pic>
        <p:nvPicPr>
          <p:cNvPr id="8" name="Content Placeholder 4" descr="190253_206705049355574_100000482427090_793125_8167873_n.jpg"/>
          <p:cNvPicPr>
            <a:picLocks noChangeAspect="1"/>
          </p:cNvPicPr>
          <p:nvPr/>
        </p:nvPicPr>
        <p:blipFill>
          <a:blip r:embed="rId4"/>
          <a:srcRect l="-18187" r="-18187"/>
          <a:stretch>
            <a:fillRect/>
          </a:stretch>
        </p:blipFill>
        <p:spPr>
          <a:xfrm>
            <a:off x="2590800" y="2133600"/>
            <a:ext cx="7449142" cy="4096741"/>
          </a:xfrm>
          <a:prstGeom prst="rect">
            <a:avLst/>
          </a:prstGeom>
        </p:spPr>
      </p:pic>
      <p:sp>
        <p:nvSpPr>
          <p:cNvPr id="9" name="Content Placeholder 2"/>
          <p:cNvSpPr>
            <a:spLocks noGrp="1"/>
          </p:cNvSpPr>
          <p:nvPr>
            <p:ph idx="1"/>
          </p:nvPr>
        </p:nvSpPr>
        <p:spPr>
          <a:xfrm>
            <a:off x="228600" y="1447800"/>
            <a:ext cx="3166609" cy="4525963"/>
          </a:xfrm>
        </p:spPr>
        <p:txBody>
          <a:bodyPr>
            <a:normAutofit fontScale="77500" lnSpcReduction="20000"/>
          </a:bodyPr>
          <a:lstStyle/>
          <a:p>
            <a:r>
              <a:rPr lang="en-US" dirty="0" smtClean="0"/>
              <a:t>Volunteers conduct educational workshops to adults and children</a:t>
            </a:r>
          </a:p>
          <a:p>
            <a:endParaRPr lang="en-US" dirty="0" smtClean="0"/>
          </a:p>
          <a:p>
            <a:r>
              <a:rPr lang="en-US" dirty="0" smtClean="0"/>
              <a:t>Promote basic sanitation and hygiene practices</a:t>
            </a:r>
          </a:p>
          <a:p>
            <a:endParaRPr lang="en-US" dirty="0" smtClean="0"/>
          </a:p>
          <a:p>
            <a:r>
              <a:rPr lang="en-US" dirty="0" smtClean="0"/>
              <a:t>Disease prevention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664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19400" y="838200"/>
            <a:ext cx="2895600" cy="1654629"/>
          </a:xfrm>
          <a:prstGeom prst="rect">
            <a:avLst/>
          </a:prstGeom>
        </p:spPr>
      </p:pic>
      <p:sp>
        <p:nvSpPr>
          <p:cNvPr id="8" name="Content Placeholder 2"/>
          <p:cNvSpPr>
            <a:spLocks noGrp="1"/>
          </p:cNvSpPr>
          <p:nvPr>
            <p:ph idx="1"/>
          </p:nvPr>
        </p:nvSpPr>
        <p:spPr>
          <a:xfrm>
            <a:off x="309784" y="2100979"/>
            <a:ext cx="8229600" cy="4525963"/>
          </a:xfrm>
        </p:spPr>
        <p:txBody>
          <a:bodyPr>
            <a:normAutofit/>
          </a:bodyPr>
          <a:lstStyle/>
          <a:p>
            <a:pPr>
              <a:buNone/>
            </a:pPr>
            <a:r>
              <a:rPr lang="en-US" sz="2200" b="1" dirty="0" smtClean="0"/>
              <a:t> : </a:t>
            </a:r>
            <a:r>
              <a:rPr lang="en-US" sz="2200" dirty="0" smtClean="0"/>
              <a:t>empowers under resourced communities in the developing world to decrease life threatening diseases by improving home infrastructure and providing public health education</a:t>
            </a:r>
          </a:p>
          <a:p>
            <a:pPr>
              <a:buNone/>
            </a:pPr>
            <a:endParaRPr lang="en-US" sz="2200" dirty="0" smtClean="0"/>
          </a:p>
          <a:p>
            <a:pPr>
              <a:buNone/>
            </a:pPr>
            <a:r>
              <a:rPr lang="en-US" sz="2200" b="1" u="sng" dirty="0" smtClean="0"/>
              <a:t>Four projects</a:t>
            </a:r>
          </a:p>
          <a:p>
            <a:pPr marL="457200" indent="-457200">
              <a:buFont typeface="+mj-lt"/>
              <a:buAutoNum type="arabicPeriod"/>
            </a:pPr>
            <a:r>
              <a:rPr lang="en-US" sz="2200" dirty="0" smtClean="0"/>
              <a:t>Eco-stove</a:t>
            </a:r>
          </a:p>
          <a:p>
            <a:pPr marL="457200" indent="-457200">
              <a:buFont typeface="+mj-lt"/>
              <a:buAutoNum type="arabicPeriod"/>
            </a:pPr>
            <a:r>
              <a:rPr lang="en-US" sz="2200" dirty="0" err="1" smtClean="0"/>
              <a:t>Pilla</a:t>
            </a:r>
            <a:r>
              <a:rPr lang="en-US" sz="2200" dirty="0" smtClean="0"/>
              <a:t> (water storage)</a:t>
            </a:r>
          </a:p>
          <a:p>
            <a:pPr marL="457200" indent="-457200">
              <a:buFont typeface="+mj-lt"/>
              <a:buAutoNum type="arabicPeriod"/>
            </a:pPr>
            <a:r>
              <a:rPr lang="en-US" sz="2200" dirty="0" smtClean="0"/>
              <a:t>Latrine</a:t>
            </a:r>
          </a:p>
          <a:p>
            <a:pPr marL="457200" indent="-457200">
              <a:buFont typeface="+mj-lt"/>
              <a:buAutoNum type="arabicPeriod"/>
            </a:pPr>
            <a:r>
              <a:rPr lang="en-US" sz="2200" dirty="0" smtClean="0"/>
              <a:t>Concrete floors</a:t>
            </a:r>
          </a:p>
          <a:p>
            <a:pPr marL="457200" indent="-457200">
              <a:buFont typeface="+mj-lt"/>
              <a:buAutoNum type="arabicPeriod"/>
            </a:pPr>
            <a:endParaRPr lang="en-US" sz="2200" dirty="0" smtClean="0"/>
          </a:p>
          <a:p>
            <a:pPr marL="457200" indent="-457200">
              <a:buNone/>
            </a:pPr>
            <a:r>
              <a:rPr lang="en-US" sz="2200" dirty="0" smtClean="0"/>
              <a:t>SIMPLE, YET VITAL!</a:t>
            </a:r>
            <a:endParaRPr lang="en-US" sz="2200" dirty="0"/>
          </a:p>
        </p:txBody>
      </p:sp>
      <p:pic>
        <p:nvPicPr>
          <p:cNvPr id="9" name="Content Placeholder 4" descr="197980_1734461719216_1168740116_31587001_494550_n.jpg"/>
          <p:cNvPicPr>
            <a:picLocks noChangeAspect="1"/>
          </p:cNvPicPr>
          <p:nvPr/>
        </p:nvPicPr>
        <p:blipFill>
          <a:blip r:embed="rId4"/>
          <a:srcRect l="-18187" r="-18187"/>
          <a:stretch>
            <a:fillRect/>
          </a:stretch>
        </p:blipFill>
        <p:spPr>
          <a:xfrm>
            <a:off x="3601385" y="3429000"/>
            <a:ext cx="5814848" cy="3197942"/>
          </a:xfrm>
          <a:prstGeom prst="rect">
            <a:avLst/>
          </a:prstGeom>
        </p:spPr>
      </p:pic>
      <p:pic>
        <p:nvPicPr>
          <p:cNvPr id="7" name="Picture 6"/>
          <p:cNvPicPr>
            <a:picLocks noChangeAspect="1"/>
          </p:cNvPicPr>
          <p:nvPr/>
        </p:nvPicPr>
        <p:blipFill>
          <a:blip r:embed="rId3"/>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8086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57200" y="152400"/>
            <a:ext cx="6013185" cy="738664"/>
          </a:xfrm>
          <a:prstGeom prst="rect">
            <a:avLst/>
          </a:prstGeom>
          <a:noFill/>
        </p:spPr>
        <p:txBody>
          <a:bodyPr wrap="none" rtlCol="0">
            <a:spAutoFit/>
          </a:bodyPr>
          <a:lstStyle/>
          <a:p>
            <a:r>
              <a:rPr lang="en-US" sz="4200" b="1" dirty="0" smtClean="0">
                <a:solidFill>
                  <a:schemeClr val="bg1"/>
                </a:solidFill>
              </a:rPr>
              <a:t>PUBLIC HEALTH BRIGADES</a:t>
            </a:r>
            <a:endParaRPr lang="en-US" sz="4200" b="1" dirty="0">
              <a:solidFill>
                <a:schemeClr val="bg1"/>
              </a:solidFill>
            </a:endParaRPr>
          </a:p>
        </p:txBody>
      </p:sp>
      <p:sp>
        <p:nvSpPr>
          <p:cNvPr id="8" name="Rounded Rectangle 7"/>
          <p:cNvSpPr/>
          <p:nvPr/>
        </p:nvSpPr>
        <p:spPr>
          <a:xfrm>
            <a:off x="3188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ABOUT</a:t>
            </a:r>
            <a:endParaRPr lang="en-US" sz="1300" dirty="0"/>
          </a:p>
        </p:txBody>
      </p:sp>
      <p:sp>
        <p:nvSpPr>
          <p:cNvPr id="9" name="Rounded Rectangle 8"/>
          <p:cNvSpPr/>
          <p:nvPr/>
        </p:nvSpPr>
        <p:spPr>
          <a:xfrm>
            <a:off x="15380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LOCATION</a:t>
            </a:r>
            <a:endParaRPr lang="en-US" sz="1300" dirty="0"/>
          </a:p>
        </p:txBody>
      </p:sp>
      <p:sp>
        <p:nvSpPr>
          <p:cNvPr id="10" name="Rounded Rectangle 9"/>
          <p:cNvSpPr/>
          <p:nvPr/>
        </p:nvSpPr>
        <p:spPr>
          <a:xfrm>
            <a:off x="2757268" y="6414868"/>
            <a:ext cx="1143000" cy="228600"/>
          </a:xfrm>
          <a:prstGeom prst="roundRect">
            <a:avLst/>
          </a:prstGeom>
          <a:solidFill>
            <a:srgbClr val="E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BRIGADE</a:t>
            </a:r>
            <a:endParaRPr lang="en-US" sz="1300" b="1" dirty="0"/>
          </a:p>
        </p:txBody>
      </p:sp>
      <p:sp>
        <p:nvSpPr>
          <p:cNvPr id="11" name="Rounded Rectangle 10"/>
          <p:cNvSpPr/>
          <p:nvPr/>
        </p:nvSpPr>
        <p:spPr>
          <a:xfrm>
            <a:off x="39764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FOLLOW-UP</a:t>
            </a:r>
            <a:endParaRPr lang="en-US" sz="1300" dirty="0"/>
          </a:p>
        </p:txBody>
      </p:sp>
      <p:sp>
        <p:nvSpPr>
          <p:cNvPr id="12" name="Rounded Rectangle 11"/>
          <p:cNvSpPr/>
          <p:nvPr/>
        </p:nvSpPr>
        <p:spPr>
          <a:xfrm>
            <a:off x="51956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LODGING</a:t>
            </a:r>
            <a:endParaRPr lang="en-US" sz="1300" dirty="0"/>
          </a:p>
        </p:txBody>
      </p:sp>
      <p:sp>
        <p:nvSpPr>
          <p:cNvPr id="13" name="Rounded Rectangle 12"/>
          <p:cNvSpPr/>
          <p:nvPr/>
        </p:nvSpPr>
        <p:spPr>
          <a:xfrm>
            <a:off x="64148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DONATION</a:t>
            </a:r>
            <a:endParaRPr lang="en-US" sz="1300" dirty="0"/>
          </a:p>
        </p:txBody>
      </p:sp>
      <p:sp>
        <p:nvSpPr>
          <p:cNvPr id="14" name="Rounded Rectangle 13"/>
          <p:cNvSpPr/>
          <p:nvPr/>
        </p:nvSpPr>
        <p:spPr>
          <a:xfrm>
            <a:off x="7634068" y="6414868"/>
            <a:ext cx="1143000" cy="228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JOIN</a:t>
            </a:r>
            <a:endParaRPr lang="en-US" sz="1300" dirty="0"/>
          </a:p>
        </p:txBody>
      </p:sp>
      <p:pic>
        <p:nvPicPr>
          <p:cNvPr id="58" name="Picture 57" descr="Slide 8 - Elec Data System.jpg"/>
          <p:cNvPicPr>
            <a:picLocks noChangeAspect="1"/>
          </p:cNvPicPr>
          <p:nvPr/>
        </p:nvPicPr>
        <p:blipFill>
          <a:blip r:embed="rId3" cstate="screen"/>
          <a:stretch>
            <a:fillRect/>
          </a:stretch>
        </p:blipFill>
        <p:spPr>
          <a:xfrm>
            <a:off x="450001" y="2743200"/>
            <a:ext cx="3893399" cy="2743200"/>
          </a:xfrm>
          <a:prstGeom prst="rect">
            <a:avLst/>
          </a:prstGeom>
        </p:spPr>
      </p:pic>
      <p:sp>
        <p:nvSpPr>
          <p:cNvPr id="59" name="TextBox 58"/>
          <p:cNvSpPr txBox="1"/>
          <p:nvPr/>
        </p:nvSpPr>
        <p:spPr>
          <a:xfrm>
            <a:off x="4495800" y="2667000"/>
            <a:ext cx="4419600" cy="2585323"/>
          </a:xfrm>
          <a:prstGeom prst="rect">
            <a:avLst/>
          </a:prstGeom>
          <a:noFill/>
        </p:spPr>
        <p:txBody>
          <a:bodyPr wrap="square" rtlCol="0">
            <a:spAutoFit/>
          </a:bodyPr>
          <a:lstStyle/>
          <a:p>
            <a:r>
              <a:rPr lang="en-US" dirty="0" smtClean="0">
                <a:solidFill>
                  <a:srgbClr val="2F2F2F"/>
                </a:solidFill>
              </a:rPr>
              <a:t>Global Brigades recently incorporated the use of </a:t>
            </a:r>
            <a:r>
              <a:rPr lang="en-US" dirty="0" err="1" smtClean="0">
                <a:solidFill>
                  <a:srgbClr val="2F2F2F"/>
                </a:solidFill>
              </a:rPr>
              <a:t>OpenMRS</a:t>
            </a:r>
            <a:r>
              <a:rPr lang="en-US" dirty="0" smtClean="0">
                <a:solidFill>
                  <a:srgbClr val="2F2F2F"/>
                </a:solidFill>
              </a:rPr>
              <a:t> into its practices. During our Medical Brigades, volunteers store patient information to track community health trends. This information allows Public Health Brigades to track the impact of their construction on community health.</a:t>
            </a:r>
          </a:p>
          <a:p>
            <a:endParaRPr lang="en-US" dirty="0" smtClean="0">
              <a:solidFill>
                <a:srgbClr val="2F2F2F"/>
              </a:solidFill>
            </a:endParaRPr>
          </a:p>
          <a:p>
            <a:endParaRPr lang="en-US" dirty="0" smtClean="0">
              <a:solidFill>
                <a:srgbClr val="2F2F2F"/>
              </a:solidFill>
            </a:endParaRPr>
          </a:p>
        </p:txBody>
      </p:sp>
      <p:sp>
        <p:nvSpPr>
          <p:cNvPr id="61" name="TextBox 60"/>
          <p:cNvSpPr txBox="1"/>
          <p:nvPr/>
        </p:nvSpPr>
        <p:spPr>
          <a:xfrm>
            <a:off x="304800" y="1197114"/>
            <a:ext cx="8679850" cy="707886"/>
          </a:xfrm>
          <a:prstGeom prst="rect">
            <a:avLst/>
          </a:prstGeom>
          <a:noFill/>
        </p:spPr>
        <p:txBody>
          <a:bodyPr wrap="square" rtlCol="0">
            <a:spAutoFit/>
          </a:bodyPr>
          <a:lstStyle/>
          <a:p>
            <a:r>
              <a:rPr lang="en-US" sz="2000" b="1" dirty="0" smtClean="0">
                <a:solidFill>
                  <a:srgbClr val="2F2F2F"/>
                </a:solidFill>
              </a:rPr>
              <a:t>Most brigades include construction of each of the following</a:t>
            </a:r>
          </a:p>
          <a:p>
            <a:r>
              <a:rPr lang="en-US" sz="2000" b="1" dirty="0" smtClean="0">
                <a:solidFill>
                  <a:srgbClr val="2F2F2F"/>
                </a:solidFill>
              </a:rPr>
              <a:t>four public health projects: concrete floors, water </a:t>
            </a:r>
            <a:r>
              <a:rPr lang="en-US" sz="2000" b="1" dirty="0" err="1" smtClean="0">
                <a:solidFill>
                  <a:srgbClr val="2F2F2F"/>
                </a:solidFill>
              </a:rPr>
              <a:t>pilas</a:t>
            </a:r>
            <a:r>
              <a:rPr lang="en-US" sz="2000" b="1" dirty="0" smtClean="0">
                <a:solidFill>
                  <a:srgbClr val="2F2F2F"/>
                </a:solidFill>
              </a:rPr>
              <a:t>, latrines, and </a:t>
            </a:r>
            <a:r>
              <a:rPr lang="en-US" sz="2000" b="1" dirty="0" err="1" smtClean="0">
                <a:solidFill>
                  <a:srgbClr val="2F2F2F"/>
                </a:solidFill>
              </a:rPr>
              <a:t>ecostoves</a:t>
            </a:r>
            <a:r>
              <a:rPr lang="en-US" sz="2000" b="1" dirty="0" smtClean="0">
                <a:solidFill>
                  <a:srgbClr val="2F2F2F"/>
                </a:solidFill>
              </a:rPr>
              <a:t>.</a:t>
            </a:r>
          </a:p>
        </p:txBody>
      </p:sp>
      <p:pic>
        <p:nvPicPr>
          <p:cNvPr id="15" name="Picture 14"/>
          <p:cNvPicPr>
            <a:picLocks noChangeAspect="1"/>
          </p:cNvPicPr>
          <p:nvPr/>
        </p:nvPicPr>
        <p:blipFill>
          <a:blip r:embed="rId4"/>
          <a:stretch>
            <a:fillRect/>
          </a:stretch>
        </p:blipFill>
        <p:spPr>
          <a:xfrm>
            <a:off x="7543800" y="762000"/>
            <a:ext cx="1600200" cy="91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867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6165</TotalTime>
  <Words>1412</Words>
  <Application>Microsoft Macintosh PowerPoint</Application>
  <PresentationFormat>On-screen Show (4:3)</PresentationFormat>
  <Paragraphs>248</Paragraphs>
  <Slides>20</Slides>
  <Notes>19</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Take the Next Steps!!</vt:lpstr>
      <vt:lpstr>Slide 17</vt:lpstr>
      <vt:lpstr>Slide 18</vt:lpstr>
      <vt:lpstr>Slide 19</vt:lpstr>
      <vt:lpstr>Slide 20</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Atamian</dc:creator>
  <cp:lastModifiedBy>Collin Abbott</cp:lastModifiedBy>
  <cp:revision>367</cp:revision>
  <dcterms:created xsi:type="dcterms:W3CDTF">2011-11-30T20:52:06Z</dcterms:created>
  <dcterms:modified xsi:type="dcterms:W3CDTF">2011-11-30T20:53:00Z</dcterms:modified>
</cp:coreProperties>
</file>